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831" r:id="rId2"/>
    <p:sldMasterId id="2147483844" r:id="rId3"/>
    <p:sldMasterId id="2147483854" r:id="rId4"/>
    <p:sldMasterId id="2147483866" r:id="rId5"/>
    <p:sldMasterId id="2147483876" r:id="rId6"/>
  </p:sldMasterIdLst>
  <p:notesMasterIdLst>
    <p:notesMasterId r:id="rId59"/>
  </p:notesMasterIdLst>
  <p:sldIdLst>
    <p:sldId id="1029" r:id="rId7"/>
    <p:sldId id="1779" r:id="rId8"/>
    <p:sldId id="1588" r:id="rId9"/>
    <p:sldId id="1747" r:id="rId10"/>
    <p:sldId id="1718" r:id="rId11"/>
    <p:sldId id="1719" r:id="rId12"/>
    <p:sldId id="1590" r:id="rId13"/>
    <p:sldId id="1720" r:id="rId14"/>
    <p:sldId id="1749" r:id="rId15"/>
    <p:sldId id="1728" r:id="rId16"/>
    <p:sldId id="1781" r:id="rId17"/>
    <p:sldId id="1729" r:id="rId18"/>
    <p:sldId id="1730" r:id="rId19"/>
    <p:sldId id="1731" r:id="rId20"/>
    <p:sldId id="1732" r:id="rId21"/>
    <p:sldId id="1746" r:id="rId22"/>
    <p:sldId id="1735" r:id="rId23"/>
    <p:sldId id="1736" r:id="rId24"/>
    <p:sldId id="1737" r:id="rId25"/>
    <p:sldId id="1738" r:id="rId26"/>
    <p:sldId id="1782" r:id="rId27"/>
    <p:sldId id="1739" r:id="rId28"/>
    <p:sldId id="1740" r:id="rId29"/>
    <p:sldId id="1741" r:id="rId30"/>
    <p:sldId id="1742" r:id="rId31"/>
    <p:sldId id="1796" r:id="rId32"/>
    <p:sldId id="1743" r:id="rId33"/>
    <p:sldId id="1797" r:id="rId34"/>
    <p:sldId id="1744" r:id="rId35"/>
    <p:sldId id="1408" r:id="rId36"/>
    <p:sldId id="1388" r:id="rId37"/>
    <p:sldId id="1565" r:id="rId38"/>
    <p:sldId id="1784" r:id="rId39"/>
    <p:sldId id="1786" r:id="rId40"/>
    <p:sldId id="1785" r:id="rId41"/>
    <p:sldId id="1787" r:id="rId42"/>
    <p:sldId id="1788" r:id="rId43"/>
    <p:sldId id="1790" r:id="rId44"/>
    <p:sldId id="1791" r:id="rId45"/>
    <p:sldId id="1799" r:id="rId46"/>
    <p:sldId id="1745" r:id="rId47"/>
    <p:sldId id="1591" r:id="rId48"/>
    <p:sldId id="1592" r:id="rId49"/>
    <p:sldId id="1594" r:id="rId50"/>
    <p:sldId id="1596" r:id="rId51"/>
    <p:sldId id="1597" r:id="rId52"/>
    <p:sldId id="1598" r:id="rId53"/>
    <p:sldId id="1609" r:id="rId54"/>
    <p:sldId id="1792" r:id="rId55"/>
    <p:sldId id="1793" r:id="rId56"/>
    <p:sldId id="1794" r:id="rId57"/>
    <p:sldId id="1795" r:id="rId58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DBC"/>
    <a:srgbClr val="008080"/>
    <a:srgbClr val="0000CC"/>
    <a:srgbClr val="0033CC"/>
    <a:srgbClr val="BD582C"/>
    <a:srgbClr val="E48312"/>
    <a:srgbClr val="7F7F7F"/>
    <a:srgbClr val="94A088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59" autoAdjust="0"/>
    <p:restoredTop sz="91271" autoAdjust="0"/>
  </p:normalViewPr>
  <p:slideViewPr>
    <p:cSldViewPr snapToGrid="0">
      <p:cViewPr varScale="1">
        <p:scale>
          <a:sx n="102" d="100"/>
          <a:sy n="102" d="100"/>
        </p:scale>
        <p:origin x="63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2" tIns="46587" rIns="93172" bIns="4658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322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922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50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70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5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331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B2AF7D1-CBA4-4759-8246-DDDE6D4C9B3B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16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1143000"/>
            <a:ext cx="5484812" cy="3086100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44072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412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447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669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20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68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998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269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056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4B67BB5-FCC7-416A-8DE1-583AB53F9AD7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23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11409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9F18E6E-D52E-4D3F-A31B-BE9CB4A5A4BC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24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83701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DAE07B2-B678-45B5-9644-906476789467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25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33996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4B67BB5-FCC7-416A-8DE1-583AB53F9AD7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26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40657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3471233-7AD7-4AA8-9EAB-E0CA41656CF7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27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77061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527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912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72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B2AF7D1-CBA4-4759-8246-DDDE6D4C9B3B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4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283279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22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850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1BE9474-EE28-48BD-ADB5-54629A5476BE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33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1143000"/>
            <a:ext cx="5484812" cy="3086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912437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1BE9474-EE28-48BD-ADB5-54629A5476BE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34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1143000"/>
            <a:ext cx="5484812" cy="3086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322642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1BE9474-EE28-48BD-ADB5-54629A5476BE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35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1143000"/>
            <a:ext cx="5484812" cy="3086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05577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1BE9474-EE28-48BD-ADB5-54629A5476BE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36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1143000"/>
            <a:ext cx="5484812" cy="3086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683119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3471233-7AD7-4AA8-9EAB-E0CA41656CF7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37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27995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4B67BB5-FCC7-416A-8DE1-583AB53F9AD7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38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6134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4B67BB5-FCC7-416A-8DE1-583AB53F9AD7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39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132610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976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319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1BE9474-EE28-48BD-ADB5-54629A5476BE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42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1143000"/>
            <a:ext cx="5484812" cy="3086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448680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1BE9474-EE28-48BD-ADB5-54629A5476BE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43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1143000"/>
            <a:ext cx="5484812" cy="3086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829164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1BE9474-EE28-48BD-ADB5-54629A5476BE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44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1143000"/>
            <a:ext cx="5484812" cy="3086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64873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B2AF7D1-CBA4-4759-8246-DDDE6D4C9B3B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45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1143000"/>
            <a:ext cx="5484812" cy="3086100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646031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EA4F466-5743-4344-AC23-E6E6AFEC1535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46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0675" y="685800"/>
            <a:ext cx="6094413" cy="3429000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95105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B2AF7D1-CBA4-4759-8246-DDDE6D4C9B3B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47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1143000"/>
            <a:ext cx="5484812" cy="3086100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043025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535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7615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4387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1558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399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A1B4FA9-D307-4430-A2C5-5A871389CE85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7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3888" y="1143000"/>
            <a:ext cx="5484812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409" y="4342465"/>
            <a:ext cx="4939392" cy="411604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68803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3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1BE9474-EE28-48BD-ADB5-54629A5476BE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9</a:t>
            </a:fld>
            <a:endParaRPr lang="en-US" altLang="en-US" smtClean="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6618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382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9609"/>
            <a:ext cx="12192000" cy="6977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" y="1669142"/>
            <a:ext cx="11930743" cy="2499595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spc="-51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1" y="4168737"/>
            <a:ext cx="10058400" cy="1143000"/>
          </a:xfrm>
        </p:spPr>
        <p:txBody>
          <a:bodyPr lIns="91436" rIns="91436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DA0D4-63A2-4452-BC32-4C29A07E683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719147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6E2BF-A3E1-4567-8879-FF70C3BA8FA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715641"/>
      </p:ext>
    </p:extLst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D4075-2BC9-4FF8-A295-E498C838494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64014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7ABF00-CAFC-4D1F-8A16-07F6798C270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450186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36567" y="228601"/>
            <a:ext cx="2819400" cy="62896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8367" y="228601"/>
            <a:ext cx="8255000" cy="6289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9D60B9-BF3D-4BAA-A4A6-2144A211E41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3660"/>
      </p:ext>
    </p:extLst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228601"/>
            <a:ext cx="10289117" cy="8604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78367" y="1412875"/>
            <a:ext cx="5537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8767" y="1412875"/>
            <a:ext cx="5537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AC91B-4824-48F8-B200-6291785FD1E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97513"/>
      </p:ext>
    </p:extLst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38" rIns="91438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" y="6492882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189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80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63" indent="-461963">
              <a:defRPr sz="2800"/>
            </a:lvl1pPr>
            <a:lvl2pPr marL="738188" indent="-538163">
              <a:defRPr sz="2800"/>
            </a:lvl2pPr>
            <a:lvl3pPr marL="858838" indent="-474663">
              <a:defRPr sz="2800"/>
            </a:lvl3pPr>
            <a:lvl4pPr marL="1144588" indent="-522288">
              <a:defRPr sz="2800"/>
            </a:lvl4pPr>
            <a:lvl5pPr marL="1376363" indent="-508000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63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38" rIns="91438" anchor="t" anchorCtr="0">
            <a:normAutofit/>
          </a:bodyPr>
          <a:lstStyle>
            <a:lvl1pPr marL="0" indent="0" algn="ctr">
              <a:buNone/>
              <a:defRPr sz="2800" cap="all" spc="200" baseline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" y="6492882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039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65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8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8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38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7" y="6459792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109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35830" y="6492882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9B74239-73C9-4B55-8B1C-66BCA0FCF2F2}" type="datetime1">
              <a:rPr lang="en-US" smtClean="0">
                <a:solidFill>
                  <a:srgbClr val="000000"/>
                </a:solidFill>
              </a:rPr>
              <a:pPr defTabSz="457189"/>
              <a:t>4/4/2016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7" y="6459792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189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" y="6492882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819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38" rIns="91438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1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7" y="6459792"/>
            <a:ext cx="2618511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/>
            </a:lvl1pPr>
          </a:lstStyle>
          <a:p>
            <a:pPr defTabSz="457189"/>
            <a:fld id="{CBBD38C9-86BE-42BA-90B7-7B0F222A966C}" type="datetime1">
              <a:rPr lang="en-US" smtClean="0">
                <a:solidFill>
                  <a:srgbClr val="000000"/>
                </a:solidFill>
              </a:rPr>
              <a:pPr defTabSz="457189"/>
              <a:t>4/4/2016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92"/>
            <a:ext cx="4648200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457189"/>
            <a:endParaRPr lang="en-US" dirty="0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" y="6492882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189"/>
            <a:fld id="{4FAB73BC-B049-4115-A692-8D63A059BFB8}" type="slidenum">
              <a:rPr lang="en-US" dirty="0">
                <a:solidFill>
                  <a:srgbClr val="637052"/>
                </a:solidFill>
              </a:rPr>
              <a:pPr defTabSz="457189"/>
              <a:t>‹#›</a:t>
            </a:fld>
            <a:endParaRPr lang="en-US" dirty="0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505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73025"/>
            <a:ext cx="10363200" cy="973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965206"/>
            <a:ext cx="5080000" cy="5459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65206"/>
            <a:ext cx="5080000" cy="26527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770314"/>
            <a:ext cx="5080000" cy="2654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457189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457189">
              <a:defRPr/>
            </a:pPr>
            <a:fld id="{11FC3154-201F-471C-AF6E-CED5C4AEE19C}" type="slidenum">
              <a:rPr lang="en-US">
                <a:solidFill>
                  <a:srgbClr val="000000"/>
                </a:solidFill>
              </a:rPr>
              <a:pPr defTabSz="457189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375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38" rIns="91438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35826" y="6492876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A74FD837-5F73-463E-A392-08FE1038F11B}" type="datetime1">
              <a:rPr lang="en-US" smtClean="0">
                <a:solidFill>
                  <a:srgbClr val="000000"/>
                </a:solidFill>
              </a:rPr>
              <a:pPr defTabSz="457189"/>
              <a:t>4/4/2016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6492876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984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3" y="221674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285744" indent="-285744"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434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38" rIns="91438" anchor="t" anchorCtr="0">
            <a:normAutofit/>
          </a:bodyPr>
          <a:lstStyle>
            <a:lvl1pPr marL="0" indent="0" algn="ctr">
              <a:buNone/>
              <a:defRPr sz="2800" cap="all" spc="200" baseline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6492876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038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44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682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537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89"/>
            <a:fld id="{F8AEC942-2407-433B-A893-91FC14D7604A}" type="slidenum">
              <a:rPr lang="en-US" altLang="en-US">
                <a:solidFill>
                  <a:srgbClr val="000000"/>
                </a:solidFill>
              </a:rPr>
              <a:pPr defTabSz="45718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55778"/>
      </p:ext>
    </p:extLst>
  </p:cSld>
  <p:clrMapOvr>
    <a:masterClrMapping/>
  </p:clrMapOvr>
  <p:transition>
    <p:zo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602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35826" y="6492876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9B74239-73C9-4B55-8B1C-66BCA0FCF2F2}" type="datetime1">
              <a:rPr lang="en-US" smtClean="0">
                <a:solidFill>
                  <a:srgbClr val="000000"/>
                </a:solidFill>
              </a:rPr>
              <a:pPr defTabSz="457189"/>
              <a:t>4/4/2016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189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" y="6492876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000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38" rIns="91438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1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/>
            </a:lvl1pPr>
          </a:lstStyle>
          <a:p>
            <a:pPr defTabSz="457189"/>
            <a:fld id="{CBBD38C9-86BE-42BA-90B7-7B0F222A966C}" type="datetime1">
              <a:rPr lang="en-US" smtClean="0">
                <a:solidFill>
                  <a:srgbClr val="000000"/>
                </a:solidFill>
              </a:rPr>
              <a:pPr defTabSz="457189"/>
              <a:t>4/4/2016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457189"/>
            <a:endParaRPr lang="en-US" dirty="0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" y="6492876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189"/>
            <a:fld id="{4FAB73BC-B049-4115-A692-8D63A059BFB8}" type="slidenum">
              <a:rPr lang="en-US" dirty="0">
                <a:solidFill>
                  <a:srgbClr val="637052"/>
                </a:solidFill>
              </a:rPr>
              <a:pPr defTabSz="457189"/>
              <a:t>‹#›</a:t>
            </a:fld>
            <a:endParaRPr lang="en-US" dirty="0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88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38" tIns="0" rIns="91438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1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189" tIns="457189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38" tIns="0" rIns="91438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1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35826" y="6492876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B6B361E-9349-48BF-A2EB-601B2C053CB0}" type="datetime1">
              <a:rPr lang="en-US" smtClean="0">
                <a:solidFill>
                  <a:srgbClr val="000000"/>
                </a:solidFill>
              </a:rPr>
              <a:pPr defTabSz="457189"/>
              <a:t>4/4/2016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" y="6492876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26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19" tIns="0" rIns="45719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22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79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8"/>
            <a:ext cx="7734300" cy="5757423"/>
          </a:xfrm>
        </p:spPr>
        <p:txBody>
          <a:bodyPr vert="eaVert" lIns="45719" tIns="0" rIns="45719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35826" y="6492876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1F56B9F7-9E1C-4C33-AB30-BDE552BC588B}" type="datetime1">
              <a:rPr lang="en-US" smtClean="0">
                <a:solidFill>
                  <a:srgbClr val="000000"/>
                </a:solidFill>
              </a:rPr>
              <a:pPr defTabSz="457189"/>
              <a:t>4/4/2016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" y="6492876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012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38" rIns="91438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251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4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63" indent="-461963">
              <a:defRPr sz="2800"/>
            </a:lvl1pPr>
            <a:lvl2pPr marL="738188" indent="-538163">
              <a:defRPr sz="2800"/>
            </a:lvl2pPr>
            <a:lvl3pPr marL="858838" indent="-474663">
              <a:defRPr sz="2800"/>
            </a:lvl3pPr>
            <a:lvl4pPr marL="1144588" indent="-522288">
              <a:defRPr sz="2800"/>
            </a:lvl4pPr>
            <a:lvl5pPr marL="1376363" indent="-508000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72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38" rIns="91438" anchor="t" anchorCtr="0">
            <a:normAutofit/>
          </a:bodyPr>
          <a:lstStyle>
            <a:lvl1pPr marL="0" indent="0" algn="ctr">
              <a:buNone/>
              <a:defRPr sz="2800" cap="all" spc="200" baseline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769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279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7"/>
          <p:cNvGraphicFramePr>
            <a:graphicFrameLocks/>
          </p:cNvGraphicFramePr>
          <p:nvPr userDrawn="1"/>
        </p:nvGraphicFramePr>
        <p:xfrm>
          <a:off x="527051" y="2781300"/>
          <a:ext cx="113792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2" name="Clip" r:id="rId3" imgW="6857143" imgH="48963" progId="MS_ClipArt_Gallery.2">
                  <p:embed/>
                </p:oleObj>
              </mc:Choice>
              <mc:Fallback>
                <p:oleObj name="Clip" r:id="rId3" imgW="6857143" imgH="48963" progId="MS_ClipArt_Gallery.2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1" y="2781300"/>
                        <a:ext cx="113792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/>
          <p:cNvGraphicFramePr>
            <a:graphicFrameLocks noChangeAspect="1"/>
          </p:cNvGraphicFramePr>
          <p:nvPr userDrawn="1"/>
        </p:nvGraphicFramePr>
        <p:xfrm>
          <a:off x="11626851" y="2209801"/>
          <a:ext cx="565149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3" name="Photo Editor Photo" r:id="rId5" imgW="504762" imgH="676369" progId="MSPhotoEd.3">
                  <p:embed/>
                </p:oleObj>
              </mc:Choice>
              <mc:Fallback>
                <p:oleObj name="Photo Editor Photo" r:id="rId5" imgW="504762" imgH="676369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6851" y="2209801"/>
                        <a:ext cx="565149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51467" y="368300"/>
            <a:ext cx="10363200" cy="2089150"/>
          </a:xfrm>
        </p:spPr>
        <p:txBody>
          <a:bodyPr/>
          <a:lstStyle>
            <a:lvl1pPr>
              <a:defRPr sz="4000">
                <a:latin typeface="Berlin Sans FB Dem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9817" y="3681414"/>
            <a:ext cx="8534400" cy="212407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381750"/>
            <a:ext cx="2844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i="0" smtClean="0">
                <a:latin typeface="Tahoma" panose="020B060403050404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AD64EFCA-CBA6-432F-9135-085CB31A6036}" type="datetime1">
              <a:rPr lang="en-US" altLang="en-US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4/4/2016</a:t>
            </a:fld>
            <a:endParaRPr lang="en-US" altLang="en-US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27500" y="6381750"/>
            <a:ext cx="3860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i="0">
                <a:latin typeface="Tahoma" pitchFamily="34" charset="0"/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</a:rPr>
              <a:t>CS512: Introduction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347200" y="6381750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594234C-8AED-4A12-8B1E-ACB9B76452B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148394"/>
      </p:ext>
    </p:extLst>
  </p:cSld>
  <p:clrMapOvr>
    <a:masterClrMapping/>
  </p:clrMapOvr>
  <p:transition>
    <p:zoom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6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94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35827" y="6492878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9B74239-73C9-4B55-8B1C-66BCA0FCF2F2}" type="datetime1">
              <a:rPr lang="en-US" smtClean="0">
                <a:solidFill>
                  <a:srgbClr val="000000"/>
                </a:solidFill>
              </a:rPr>
              <a:pPr defTabSz="457189"/>
              <a:t>4/4/2016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189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423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38" rIns="91438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1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8"/>
            <a:ext cx="2618511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/>
            </a:lvl1pPr>
          </a:lstStyle>
          <a:p>
            <a:pPr defTabSz="457189"/>
            <a:fld id="{CBBD38C9-86BE-42BA-90B7-7B0F222A966C}" type="datetime1">
              <a:rPr lang="en-US" smtClean="0">
                <a:solidFill>
                  <a:srgbClr val="000000"/>
                </a:solidFill>
              </a:rPr>
              <a:pPr defTabSz="457189"/>
              <a:t>4/4/2016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8"/>
            <a:ext cx="4648200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457189"/>
            <a:endParaRPr lang="en-US" dirty="0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189"/>
            <a:fld id="{4FAB73BC-B049-4115-A692-8D63A059BFB8}" type="slidenum">
              <a:rPr lang="en-US" dirty="0">
                <a:solidFill>
                  <a:srgbClr val="637052"/>
                </a:solidFill>
              </a:rPr>
              <a:pPr defTabSz="457189"/>
              <a:t>‹#›</a:t>
            </a:fld>
            <a:endParaRPr lang="en-US" dirty="0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007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73025"/>
            <a:ext cx="10363200" cy="973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965202"/>
            <a:ext cx="5080000" cy="5459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65202"/>
            <a:ext cx="5080000" cy="26527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770314"/>
            <a:ext cx="5080000" cy="2654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457189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457189">
              <a:defRPr/>
            </a:pPr>
            <a:fld id="{11FC3154-201F-471C-AF6E-CED5C4AEE19C}" type="slidenum">
              <a:rPr lang="en-US">
                <a:solidFill>
                  <a:srgbClr val="000000"/>
                </a:solidFill>
              </a:rPr>
              <a:pPr defTabSz="457189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8308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38" rIns="91438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270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4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63" indent="-461963">
              <a:defRPr sz="2800"/>
            </a:lvl1pPr>
            <a:lvl2pPr marL="738188" indent="-538163">
              <a:defRPr sz="2800"/>
            </a:lvl2pPr>
            <a:lvl3pPr marL="858838" indent="-474663">
              <a:defRPr sz="2800"/>
            </a:lvl3pPr>
            <a:lvl4pPr marL="1144588" indent="-522288">
              <a:defRPr sz="2800"/>
            </a:lvl4pPr>
            <a:lvl5pPr marL="1376363" indent="-508000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27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38" rIns="91438" anchor="t" anchorCtr="0">
            <a:normAutofit/>
          </a:bodyPr>
          <a:lstStyle>
            <a:lvl1pPr marL="0" indent="0" algn="ctr">
              <a:buNone/>
              <a:defRPr sz="2800" cap="all" spc="200" baseline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514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026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48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28601"/>
            <a:ext cx="11277600" cy="860425"/>
          </a:xfrm>
        </p:spPr>
        <p:txBody>
          <a:bodyPr/>
          <a:lstStyle>
            <a:lvl1pPr>
              <a:defRPr>
                <a:latin typeface="Arial Rounded MT Bold" panose="020F07040305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E3B847-0806-4ABE-84F7-9E03FA8A472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889092"/>
      </p:ext>
    </p:extLst>
  </p:cSld>
  <p:clrMapOvr>
    <a:masterClrMapping/>
  </p:clrMapOvr>
  <p:transition>
    <p:zoom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71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35827" y="6492878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9B74239-73C9-4B55-8B1C-66BCA0FCF2F2}" type="datetime1">
              <a:rPr lang="en-US" smtClean="0">
                <a:solidFill>
                  <a:srgbClr val="000000"/>
                </a:solidFill>
              </a:rPr>
              <a:pPr defTabSz="457189"/>
              <a:t>4/4/2016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189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24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38" rIns="91438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1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8"/>
            <a:ext cx="2618511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/>
            </a:lvl1pPr>
          </a:lstStyle>
          <a:p>
            <a:pPr defTabSz="457189"/>
            <a:fld id="{CBBD38C9-86BE-42BA-90B7-7B0F222A966C}" type="datetime1">
              <a:rPr lang="en-US" smtClean="0">
                <a:solidFill>
                  <a:srgbClr val="000000"/>
                </a:solidFill>
              </a:rPr>
              <a:pPr defTabSz="457189"/>
              <a:t>4/4/2016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8"/>
            <a:ext cx="4648200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457189"/>
            <a:endParaRPr lang="en-US" dirty="0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189"/>
            <a:fld id="{4FAB73BC-B049-4115-A692-8D63A059BFB8}" type="slidenum">
              <a:rPr lang="en-US" dirty="0">
                <a:solidFill>
                  <a:srgbClr val="637052"/>
                </a:solidFill>
              </a:rPr>
              <a:pPr defTabSz="457189"/>
              <a:t>‹#›</a:t>
            </a:fld>
            <a:endParaRPr lang="en-US" dirty="0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976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73025"/>
            <a:ext cx="10363200" cy="973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965202"/>
            <a:ext cx="5080000" cy="5459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965202"/>
            <a:ext cx="5080000" cy="26527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770314"/>
            <a:ext cx="5080000" cy="2654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457189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457189">
              <a:defRPr/>
            </a:pPr>
            <a:fld id="{11FC3154-201F-471C-AF6E-CED5C4AEE19C}" type="slidenum">
              <a:rPr lang="en-US">
                <a:solidFill>
                  <a:srgbClr val="000000"/>
                </a:solidFill>
              </a:rPr>
              <a:pPr defTabSz="457189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74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4CE6A-C3B8-45D6-8B26-0F8E63CF881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458800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8367" y="1412875"/>
            <a:ext cx="5537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8767" y="1412875"/>
            <a:ext cx="5537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4CE93-EC6B-4AB5-B6CF-26AC23F1DAE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114991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EFC49-4CD9-4F58-8542-A0B82E1B8F3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163905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3AC57-8836-4BF9-AC44-C575418DA15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80619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vmlDrawing" Target="../drawings/vmlDrawing1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829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000" b="1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016000" y="228601"/>
            <a:ext cx="10289117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8367" y="1412875"/>
            <a:ext cx="11277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7578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520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i="0" smtClean="0">
                <a:latin typeface="Tahoma" panose="020B060403050404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A24C3108-8E62-44CC-A1A0-7B0791578C82}" type="slidenum">
              <a:rPr lang="en-US" altLang="en-US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graphicFrame>
        <p:nvGraphicFramePr>
          <p:cNvPr id="1029" name="Object 8"/>
          <p:cNvGraphicFramePr>
            <a:graphicFrameLocks/>
          </p:cNvGraphicFramePr>
          <p:nvPr/>
        </p:nvGraphicFramePr>
        <p:xfrm>
          <a:off x="431800" y="1160463"/>
          <a:ext cx="113792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8" name="Clip" r:id="rId15" imgW="6857143" imgH="48963" progId="MS_ClipArt_Gallery.2">
                  <p:embed/>
                </p:oleObj>
              </mc:Choice>
              <mc:Fallback>
                <p:oleObj name="Clip" r:id="rId15" imgW="6857143" imgH="48963" progId="MS_ClipArt_Gallery.2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1160463"/>
                        <a:ext cx="113792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9"/>
          <p:cNvGraphicFramePr>
            <a:graphicFrameLocks noChangeAspect="1"/>
          </p:cNvGraphicFramePr>
          <p:nvPr/>
        </p:nvGraphicFramePr>
        <p:xfrm>
          <a:off x="11779251" y="762001"/>
          <a:ext cx="412749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9" name="Photo Editor Photo" r:id="rId17" imgW="504762" imgH="676369" progId="MSPhotoEd.3">
                  <p:embed/>
                </p:oleObj>
              </mc:Choice>
              <mc:Fallback>
                <p:oleObj name="Photo Editor Photo" r:id="rId17" imgW="504762" imgH="676369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9251" y="762001"/>
                        <a:ext cx="412749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302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</p:sldLayoutIdLst>
  <p:transition>
    <p:zoom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10"/>
            <a:ext cx="11369963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5"/>
            <a:ext cx="11406908" cy="520930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5"/>
            <a:ext cx="10668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633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13" indent="-3413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7306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96" indent="-300031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813" indent="-2905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74638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3" y="286604"/>
            <a:ext cx="11369963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0"/>
            <a:ext cx="11406908" cy="520930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5"/>
            <a:ext cx="10668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076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285744" indent="-285744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7512" indent="-317492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96" indent="-300031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858817" indent="-29209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25500" indent="-276218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4" y="286606"/>
            <a:ext cx="11369963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2"/>
            <a:ext cx="11406908" cy="520930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5"/>
            <a:ext cx="10668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20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13" indent="-3413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7306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96" indent="-300031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813" indent="-2905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74638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4" y="286606"/>
            <a:ext cx="11369963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2"/>
            <a:ext cx="11406908" cy="520930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5"/>
            <a:ext cx="10668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70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13" indent="-3413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7306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96" indent="-300031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813" indent="-2905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74638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7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2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691" y="821024"/>
            <a:ext cx="11828835" cy="2732882"/>
          </a:xfrm>
        </p:spPr>
        <p:txBody>
          <a:bodyPr>
            <a:normAutofit/>
          </a:bodyPr>
          <a:lstStyle/>
          <a:p>
            <a:pPr defTabSz="1219110"/>
            <a:r>
              <a:rPr lang="en-US" altLang="en-US" sz="8800" dirty="0" smtClean="0"/>
              <a:t>Mining Data Streams </a:t>
            </a:r>
            <a:endParaRPr lang="en-US" sz="8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6163" y="4466064"/>
            <a:ext cx="10477500" cy="2209377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 err="1" smtClean="0">
                <a:latin typeface="Arial Rounded MT Bold" panose="020F0704030504030204" pitchFamily="34" charset="0"/>
              </a:rPr>
              <a:t>Jiawei</a:t>
            </a:r>
            <a:r>
              <a:rPr lang="en-US" sz="3000" dirty="0" smtClean="0">
                <a:latin typeface="Arial Rounded MT Bold" panose="020F0704030504030204" pitchFamily="34" charset="0"/>
              </a:rPr>
              <a:t> Han</a:t>
            </a:r>
          </a:p>
          <a:p>
            <a:r>
              <a:rPr lang="en-US" sz="3000" dirty="0" smtClean="0">
                <a:latin typeface="Arial Rounded MT Bold" panose="020F0704030504030204" pitchFamily="34" charset="0"/>
              </a:rPr>
              <a:t>Computer Science</a:t>
            </a:r>
          </a:p>
          <a:p>
            <a:r>
              <a:rPr lang="en-US" sz="3000" dirty="0" smtClean="0">
                <a:latin typeface="Arial Rounded MT Bold" panose="020F0704030504030204" pitchFamily="34" charset="0"/>
              </a:rPr>
              <a:t>University of Illinois at Urbana-Champaign</a:t>
            </a:r>
          </a:p>
          <a:p>
            <a:endParaRPr lang="en-US" sz="3000" dirty="0">
              <a:latin typeface="Arial Rounded MT Bold" panose="020F0704030504030204" pitchFamily="34" charset="0"/>
            </a:endParaRPr>
          </a:p>
          <a:p>
            <a:fld id="{E449F7F8-1A91-4978-A6A9-355898F24C6E}" type="datetime4">
              <a:rPr lang="en-US" sz="3000" smtClean="0">
                <a:latin typeface="Arial Rounded MT Bold" panose="020F0704030504030204" pitchFamily="34" charset="0"/>
              </a:rPr>
              <a:t>April 4, 2016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13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2368"/>
            <a:ext cx="12192000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dirty="0"/>
              <a:t>Challenges of </a:t>
            </a:r>
            <a:r>
              <a:rPr lang="en-US" altLang="en-US" dirty="0" smtClean="0"/>
              <a:t>Mining </a:t>
            </a:r>
            <a:r>
              <a:rPr lang="en-US" altLang="en-US" dirty="0"/>
              <a:t>Dynamics in Data Streams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96246" y="1163465"/>
            <a:ext cx="10998724" cy="5435298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Most </a:t>
            </a:r>
            <a:r>
              <a:rPr lang="en-US" altLang="en-US" dirty="0">
                <a:solidFill>
                  <a:srgbClr val="FF0000"/>
                </a:solidFill>
              </a:rPr>
              <a:t>stream data are at pretty low-level or multi-dimensional in nature: needs ML/MD processing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Analysis requirements</a:t>
            </a:r>
          </a:p>
          <a:p>
            <a:pPr lvl="1">
              <a:lnSpc>
                <a:spcPct val="140000"/>
              </a:lnSpc>
            </a:pPr>
            <a:r>
              <a:rPr lang="en-US" altLang="en-US" dirty="0"/>
              <a:t>Multi-dimensional trends and unusual patterns</a:t>
            </a:r>
          </a:p>
          <a:p>
            <a:pPr lvl="1">
              <a:lnSpc>
                <a:spcPct val="140000"/>
              </a:lnSpc>
            </a:pPr>
            <a:r>
              <a:rPr lang="en-US" altLang="en-US" dirty="0"/>
              <a:t>Capturing important changes at multi-dimensions/levels </a:t>
            </a:r>
          </a:p>
          <a:p>
            <a:pPr lvl="1">
              <a:lnSpc>
                <a:spcPct val="140000"/>
              </a:lnSpc>
            </a:pPr>
            <a:r>
              <a:rPr lang="en-US" altLang="en-US" dirty="0"/>
              <a:t>Fast, real-time detection and response</a:t>
            </a:r>
          </a:p>
          <a:p>
            <a:pPr lvl="1">
              <a:lnSpc>
                <a:spcPct val="140000"/>
              </a:lnSpc>
            </a:pPr>
            <a:r>
              <a:rPr lang="en-US" altLang="en-US" dirty="0"/>
              <a:t>Comparing with data cube: Similarity and differences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Stream (data) cube or stream OLAP: Is this feasible?</a:t>
            </a:r>
          </a:p>
          <a:p>
            <a:pPr lvl="1">
              <a:lnSpc>
                <a:spcPct val="140000"/>
              </a:lnSpc>
            </a:pPr>
            <a:r>
              <a:rPr lang="en-US" altLang="en-US" dirty="0"/>
              <a:t>Can we implement it efficiently?</a:t>
            </a:r>
          </a:p>
        </p:txBody>
      </p:sp>
    </p:spTree>
    <p:extLst>
      <p:ext uri="{BB962C8B-B14F-4D97-AF65-F5344CB8AC3E}">
        <p14:creationId xmlns:p14="http://schemas.microsoft.com/office/powerpoint/2010/main" val="331249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pic>
        <p:nvPicPr>
          <p:cNvPr id="4" name="Picture 2" descr="20070507Yellowstone 1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81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959372"/>
          </a:xfrm>
        </p:spPr>
        <p:txBody>
          <a:bodyPr>
            <a:noAutofit/>
          </a:bodyPr>
          <a:lstStyle/>
          <a:p>
            <a:pPr defTabSz="1219110"/>
            <a:r>
              <a:rPr lang="en-US" altLang="en-US" sz="4800" dirty="0"/>
              <a:t>Mining Data Streams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558" y="1392984"/>
            <a:ext cx="9304258" cy="48852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 smtClean="0"/>
              <a:t>What </a:t>
            </a:r>
            <a:r>
              <a:rPr lang="en-US" altLang="en-US" dirty="0"/>
              <a:t>is stream </a:t>
            </a:r>
            <a:r>
              <a:rPr lang="en-US" altLang="en-US" dirty="0" smtClean="0"/>
              <a:t>data?  stream data management systems? and stream data mining?   </a:t>
            </a:r>
            <a:endParaRPr lang="en-US" altLang="en-US" dirty="0"/>
          </a:p>
          <a:p>
            <a:pPr>
              <a:lnSpc>
                <a:spcPct val="150000"/>
              </a:lnSpc>
            </a:pPr>
            <a:r>
              <a:rPr lang="en-US" altLang="en-US" dirty="0" smtClean="0"/>
              <a:t>Stream </a:t>
            </a:r>
            <a:r>
              <a:rPr lang="en-US" altLang="en-US" dirty="0"/>
              <a:t>data cube and multidimensional OLAP analysis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Stream frequent pattern analysis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Stream classification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Stream cluster analysis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/>
              <a:t>Summary</a:t>
            </a:r>
            <a:endParaRPr lang="en-US" altLang="en-US" dirty="0"/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9368279" y="2751380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00CC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3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2368"/>
            <a:ext cx="12192000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dirty="0"/>
              <a:t>Multi-Dimensional Stream Analysis: Examples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96246" y="1163465"/>
            <a:ext cx="10998724" cy="5435298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dirty="0" smtClean="0"/>
              <a:t>Analysis </a:t>
            </a:r>
            <a:r>
              <a:rPr lang="en-US" altLang="en-US" dirty="0"/>
              <a:t>of </a:t>
            </a:r>
            <a:r>
              <a:rPr lang="en-US" altLang="en-US" dirty="0">
                <a:solidFill>
                  <a:srgbClr val="FF0000"/>
                </a:solidFill>
              </a:rPr>
              <a:t>Web click streams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Raw data at low levels: seconds, web page addresses, user IP addresses, …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Analysts want: changes, trends, unusual patterns, at reasonable levels of details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E.g., </a:t>
            </a:r>
            <a:r>
              <a:rPr lang="en-US" altLang="en-US" i="1" dirty="0">
                <a:solidFill>
                  <a:srgbClr val="FF0000"/>
                </a:solidFill>
              </a:rPr>
              <a:t>Average</a:t>
            </a:r>
            <a:r>
              <a:rPr lang="en-US" altLang="en-US" i="1" dirty="0"/>
              <a:t> clicking traffic in </a:t>
            </a:r>
            <a:r>
              <a:rPr lang="en-US" altLang="en-US" i="1" dirty="0">
                <a:solidFill>
                  <a:srgbClr val="FF0000"/>
                </a:solidFill>
              </a:rPr>
              <a:t>North America</a:t>
            </a:r>
            <a:r>
              <a:rPr lang="en-US" altLang="en-US" i="1" dirty="0"/>
              <a:t> on </a:t>
            </a:r>
            <a:r>
              <a:rPr lang="en-US" altLang="en-US" i="1" dirty="0">
                <a:solidFill>
                  <a:srgbClr val="FF0000"/>
                </a:solidFill>
              </a:rPr>
              <a:t>sports</a:t>
            </a:r>
            <a:r>
              <a:rPr lang="en-US" altLang="en-US" i="1" dirty="0"/>
              <a:t> in the </a:t>
            </a:r>
            <a:r>
              <a:rPr lang="en-US" altLang="en-US" i="1" dirty="0">
                <a:solidFill>
                  <a:srgbClr val="FF0000"/>
                </a:solidFill>
              </a:rPr>
              <a:t>last 15 minutes</a:t>
            </a:r>
            <a:r>
              <a:rPr lang="en-US" altLang="en-US" i="1" dirty="0"/>
              <a:t> is 40% higher than that in the </a:t>
            </a:r>
            <a:r>
              <a:rPr lang="en-US" altLang="en-US" i="1" dirty="0">
                <a:solidFill>
                  <a:srgbClr val="FF0000"/>
                </a:solidFill>
              </a:rPr>
              <a:t>last 24 hours</a:t>
            </a:r>
            <a:r>
              <a:rPr lang="en-US" altLang="en-US" i="1" dirty="0" smtClean="0"/>
              <a:t>.”</a:t>
            </a:r>
          </a:p>
          <a:p>
            <a:pPr lvl="1">
              <a:lnSpc>
                <a:spcPct val="110000"/>
              </a:lnSpc>
            </a:pPr>
            <a:endParaRPr lang="en-US" altLang="en-US" i="1" dirty="0"/>
          </a:p>
          <a:p>
            <a:pPr>
              <a:lnSpc>
                <a:spcPct val="110000"/>
              </a:lnSpc>
            </a:pPr>
            <a:r>
              <a:rPr lang="en-US" altLang="en-US" dirty="0"/>
              <a:t>Analysis of </a:t>
            </a:r>
            <a:r>
              <a:rPr lang="en-US" altLang="en-US" dirty="0">
                <a:solidFill>
                  <a:srgbClr val="FF0000"/>
                </a:solidFill>
              </a:rPr>
              <a:t>power consumption streams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Raw data: power consumption flow for every household, every minute 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Patterns one may find: </a:t>
            </a:r>
            <a:r>
              <a:rPr lang="en-US" altLang="en-US" i="1" dirty="0">
                <a:solidFill>
                  <a:srgbClr val="FF0000"/>
                </a:solidFill>
              </a:rPr>
              <a:t>average</a:t>
            </a:r>
            <a:r>
              <a:rPr lang="en-US" altLang="en-US" i="1" dirty="0"/>
              <a:t> hourly power consumption </a:t>
            </a:r>
            <a:r>
              <a:rPr lang="en-US" altLang="en-US" i="1" dirty="0">
                <a:solidFill>
                  <a:srgbClr val="FF0000"/>
                </a:solidFill>
              </a:rPr>
              <a:t>surges up 30% </a:t>
            </a:r>
            <a:r>
              <a:rPr lang="en-US" altLang="en-US" i="1" dirty="0"/>
              <a:t>for </a:t>
            </a:r>
            <a:r>
              <a:rPr lang="en-US" altLang="en-US" i="1" dirty="0">
                <a:solidFill>
                  <a:srgbClr val="FF0000"/>
                </a:solidFill>
              </a:rPr>
              <a:t>manufacturing companies </a:t>
            </a:r>
            <a:r>
              <a:rPr lang="en-US" altLang="en-US" i="1" dirty="0"/>
              <a:t>in </a:t>
            </a:r>
            <a:r>
              <a:rPr lang="en-US" altLang="en-US" i="1" dirty="0">
                <a:solidFill>
                  <a:srgbClr val="FF0000"/>
                </a:solidFill>
              </a:rPr>
              <a:t>Chicago</a:t>
            </a:r>
            <a:r>
              <a:rPr lang="en-US" altLang="en-US" i="1" dirty="0"/>
              <a:t> in the </a:t>
            </a:r>
            <a:r>
              <a:rPr lang="en-US" altLang="en-US" i="1" dirty="0">
                <a:solidFill>
                  <a:srgbClr val="FF0000"/>
                </a:solidFill>
              </a:rPr>
              <a:t>last 2 hours today </a:t>
            </a:r>
            <a:r>
              <a:rPr lang="en-US" altLang="en-US" i="1" dirty="0"/>
              <a:t>than that of the </a:t>
            </a:r>
            <a:r>
              <a:rPr lang="en-US" altLang="en-US" i="1" dirty="0">
                <a:solidFill>
                  <a:srgbClr val="FF0000"/>
                </a:solidFill>
              </a:rPr>
              <a:t>same day a week ago</a:t>
            </a:r>
          </a:p>
        </p:txBody>
      </p:sp>
    </p:spTree>
    <p:extLst>
      <p:ext uri="{BB962C8B-B14F-4D97-AF65-F5344CB8AC3E}">
        <p14:creationId xmlns:p14="http://schemas.microsoft.com/office/powerpoint/2010/main" val="384233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2368"/>
            <a:ext cx="12192000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dirty="0"/>
              <a:t>A Stream Cube Architecture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96246" y="1163465"/>
            <a:ext cx="10998724" cy="5435298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dirty="0" smtClean="0">
                <a:solidFill>
                  <a:srgbClr val="FF0000"/>
                </a:solidFill>
              </a:rPr>
              <a:t>A</a:t>
            </a:r>
            <a:r>
              <a:rPr lang="en-US" altLang="en-US" dirty="0" smtClean="0"/>
              <a:t> </a:t>
            </a:r>
            <a:r>
              <a:rPr lang="en-US" altLang="en-US" dirty="0">
                <a:solidFill>
                  <a:srgbClr val="FF0000"/>
                </a:solidFill>
              </a:rPr>
              <a:t>tilted time frame</a:t>
            </a:r>
            <a:r>
              <a:rPr lang="en-US" altLang="en-US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Different time granularities</a:t>
            </a:r>
          </a:p>
          <a:p>
            <a:pPr lvl="2">
              <a:lnSpc>
                <a:spcPct val="110000"/>
              </a:lnSpc>
            </a:pPr>
            <a:r>
              <a:rPr lang="en-US" altLang="en-US" dirty="0"/>
              <a:t>second, minute, quarter, hour, day, week, …</a:t>
            </a:r>
          </a:p>
          <a:p>
            <a:pPr>
              <a:lnSpc>
                <a:spcPct val="11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Critical layers</a:t>
            </a:r>
          </a:p>
          <a:p>
            <a:pPr lvl="1">
              <a:lnSpc>
                <a:spcPct val="110000"/>
              </a:lnSpc>
            </a:pPr>
            <a:r>
              <a:rPr lang="en-US" altLang="en-US" u="sng" dirty="0"/>
              <a:t>Minimum interest layer</a:t>
            </a:r>
            <a:r>
              <a:rPr lang="en-US" altLang="en-US" dirty="0"/>
              <a:t> (m-layer)</a:t>
            </a:r>
          </a:p>
          <a:p>
            <a:pPr lvl="1">
              <a:lnSpc>
                <a:spcPct val="110000"/>
              </a:lnSpc>
            </a:pPr>
            <a:r>
              <a:rPr lang="en-US" altLang="en-US" u="sng" dirty="0"/>
              <a:t>Observation layer</a:t>
            </a:r>
            <a:r>
              <a:rPr lang="en-US" altLang="en-US" dirty="0"/>
              <a:t> (o-layer)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User: watches at o-layer and occasionally needs to drill-down down to m-layer</a:t>
            </a:r>
          </a:p>
          <a:p>
            <a:pPr>
              <a:lnSpc>
                <a:spcPct val="11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Partial materialization of stream cubes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Full materialization: too space and time consuming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No materialization:  slow response at query time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Partial materialization: what do we mean “partial”?</a:t>
            </a:r>
          </a:p>
        </p:txBody>
      </p:sp>
    </p:spTree>
    <p:extLst>
      <p:ext uri="{BB962C8B-B14F-4D97-AF65-F5344CB8AC3E}">
        <p14:creationId xmlns:p14="http://schemas.microsoft.com/office/powerpoint/2010/main" val="2956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2368"/>
            <a:ext cx="12192000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zh-CN" dirty="0">
                <a:ea typeface="SimSun" panose="02010600030101010101" pitchFamily="2" charset="-122"/>
              </a:rPr>
              <a:t>Cube: A Lattice of Cuboids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660526" y="3719513"/>
            <a:ext cx="1006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time,item</a:t>
            </a: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660525" y="4938713"/>
            <a:ext cx="17478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time,item,location</a:t>
            </a: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505201" y="5943600"/>
            <a:ext cx="2663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600" b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time, item, location, supplier</a:t>
            </a: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2133600" y="1524001"/>
            <a:ext cx="8261350" cy="4481513"/>
            <a:chOff x="384" y="1209"/>
            <a:chExt cx="5204" cy="2823"/>
          </a:xfrm>
        </p:grpSpPr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1872" y="1440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auto">
            <a:xfrm>
              <a:off x="81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>
              <a:off x="153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>
              <a:off x="225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AutoShape 11"/>
            <p:cNvSpPr>
              <a:spLocks noChangeArrowheads="1"/>
            </p:cNvSpPr>
            <p:nvPr/>
          </p:nvSpPr>
          <p:spPr bwMode="auto">
            <a:xfrm>
              <a:off x="1728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>
              <a:off x="2976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AutoShape 13"/>
            <p:cNvSpPr>
              <a:spLocks noChangeArrowheads="1"/>
            </p:cNvSpPr>
            <p:nvPr/>
          </p:nvSpPr>
          <p:spPr bwMode="auto">
            <a:xfrm>
              <a:off x="2400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AutoShape 14"/>
            <p:cNvSpPr>
              <a:spLocks noChangeArrowheads="1"/>
            </p:cNvSpPr>
            <p:nvPr/>
          </p:nvSpPr>
          <p:spPr bwMode="auto">
            <a:xfrm>
              <a:off x="1056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7" name="AutoShape 15"/>
            <p:cNvSpPr>
              <a:spLocks noChangeArrowheads="1"/>
            </p:cNvSpPr>
            <p:nvPr/>
          </p:nvSpPr>
          <p:spPr bwMode="auto">
            <a:xfrm>
              <a:off x="384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" name="AutoShape 16"/>
            <p:cNvSpPr>
              <a:spLocks noChangeArrowheads="1"/>
            </p:cNvSpPr>
            <p:nvPr/>
          </p:nvSpPr>
          <p:spPr bwMode="auto">
            <a:xfrm>
              <a:off x="2880" y="2016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9" name="AutoShape 17"/>
            <p:cNvSpPr>
              <a:spLocks noChangeArrowheads="1"/>
            </p:cNvSpPr>
            <p:nvPr/>
          </p:nvSpPr>
          <p:spPr bwMode="auto">
            <a:xfrm>
              <a:off x="816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AutoShape 18"/>
            <p:cNvSpPr>
              <a:spLocks noChangeArrowheads="1"/>
            </p:cNvSpPr>
            <p:nvPr/>
          </p:nvSpPr>
          <p:spPr bwMode="auto">
            <a:xfrm>
              <a:off x="3552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1" name="AutoShape 19"/>
            <p:cNvSpPr>
              <a:spLocks noChangeArrowheads="1"/>
            </p:cNvSpPr>
            <p:nvPr/>
          </p:nvSpPr>
          <p:spPr bwMode="auto">
            <a:xfrm>
              <a:off x="1920" y="388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2" name="AutoShape 20"/>
            <p:cNvSpPr>
              <a:spLocks noChangeArrowheads="1"/>
            </p:cNvSpPr>
            <p:nvPr/>
          </p:nvSpPr>
          <p:spPr bwMode="auto">
            <a:xfrm>
              <a:off x="2784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3" name="AutoShape 21"/>
            <p:cNvSpPr>
              <a:spLocks noChangeArrowheads="1"/>
            </p:cNvSpPr>
            <p:nvPr/>
          </p:nvSpPr>
          <p:spPr bwMode="auto">
            <a:xfrm>
              <a:off x="2112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4" name="AutoShape 22"/>
            <p:cNvSpPr>
              <a:spLocks noChangeArrowheads="1"/>
            </p:cNvSpPr>
            <p:nvPr/>
          </p:nvSpPr>
          <p:spPr bwMode="auto">
            <a:xfrm>
              <a:off x="1440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1766" y="1209"/>
              <a:ext cx="27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all</a:t>
              </a:r>
              <a:endPara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758" y="1737"/>
              <a:ext cx="3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time</a:t>
              </a:r>
              <a:endPara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>
              <a:off x="1478" y="1737"/>
              <a:ext cx="3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item</a:t>
              </a:r>
              <a:endPara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2198" y="1737"/>
              <a:ext cx="6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location</a:t>
              </a:r>
              <a:endPara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29" name="Text Box 27"/>
            <p:cNvSpPr txBox="1">
              <a:spLocks noChangeArrowheads="1"/>
            </p:cNvSpPr>
            <p:nvPr/>
          </p:nvSpPr>
          <p:spPr bwMode="auto">
            <a:xfrm>
              <a:off x="2918" y="1737"/>
              <a:ext cx="6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supplier</a:t>
              </a:r>
              <a:endPara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H="1">
              <a:off x="864" y="1488"/>
              <a:ext cx="105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 flipH="1">
              <a:off x="1632" y="1488"/>
              <a:ext cx="288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1920" y="1488"/>
              <a:ext cx="38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1920" y="1488"/>
              <a:ext cx="1056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H="1">
              <a:off x="432" y="2016"/>
              <a:ext cx="43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864" y="2016"/>
              <a:ext cx="2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864" y="2016"/>
              <a:ext cx="91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 flipH="1">
              <a:off x="432" y="2016"/>
              <a:ext cx="120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1632" y="2016"/>
              <a:ext cx="81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1632" y="2016"/>
              <a:ext cx="13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2304" y="2016"/>
              <a:ext cx="14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2304" y="2016"/>
              <a:ext cx="129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 flipH="1">
              <a:off x="1104" y="2016"/>
              <a:ext cx="120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H="1">
              <a:off x="1776" y="2064"/>
              <a:ext cx="120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>
              <a:off x="2976" y="2064"/>
              <a:ext cx="4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2976" y="206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>
              <a:off x="432" y="2640"/>
              <a:ext cx="43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>
              <a:off x="432" y="2640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8" name="Line 46"/>
            <p:cNvSpPr>
              <a:spLocks noChangeShapeType="1"/>
            </p:cNvSpPr>
            <p:nvPr/>
          </p:nvSpPr>
          <p:spPr bwMode="auto">
            <a:xfrm flipH="1">
              <a:off x="864" y="2640"/>
              <a:ext cx="24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9" name="Line 47"/>
            <p:cNvSpPr>
              <a:spLocks noChangeShapeType="1"/>
            </p:cNvSpPr>
            <p:nvPr/>
          </p:nvSpPr>
          <p:spPr bwMode="auto">
            <a:xfrm>
              <a:off x="1104" y="2640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0" name="Line 48"/>
            <p:cNvSpPr>
              <a:spLocks noChangeShapeType="1"/>
            </p:cNvSpPr>
            <p:nvPr/>
          </p:nvSpPr>
          <p:spPr bwMode="auto">
            <a:xfrm flipH="1">
              <a:off x="1488" y="2640"/>
              <a:ext cx="28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1" name="Line 49"/>
            <p:cNvSpPr>
              <a:spLocks noChangeShapeType="1"/>
            </p:cNvSpPr>
            <p:nvPr/>
          </p:nvSpPr>
          <p:spPr bwMode="auto">
            <a:xfrm>
              <a:off x="1776" y="2640"/>
              <a:ext cx="38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2" name="Line 50"/>
            <p:cNvSpPr>
              <a:spLocks noChangeShapeType="1"/>
            </p:cNvSpPr>
            <p:nvPr/>
          </p:nvSpPr>
          <p:spPr bwMode="auto">
            <a:xfrm flipH="1">
              <a:off x="864" y="2640"/>
              <a:ext cx="1584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3" name="Line 51"/>
            <p:cNvSpPr>
              <a:spLocks noChangeShapeType="1"/>
            </p:cNvSpPr>
            <p:nvPr/>
          </p:nvSpPr>
          <p:spPr bwMode="auto">
            <a:xfrm>
              <a:off x="2448" y="2640"/>
              <a:ext cx="38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4" name="Line 52"/>
            <p:cNvSpPr>
              <a:spLocks noChangeShapeType="1"/>
            </p:cNvSpPr>
            <p:nvPr/>
          </p:nvSpPr>
          <p:spPr bwMode="auto">
            <a:xfrm flipH="1">
              <a:off x="1488" y="2640"/>
              <a:ext cx="153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5" name="Line 53"/>
            <p:cNvSpPr>
              <a:spLocks noChangeShapeType="1"/>
            </p:cNvSpPr>
            <p:nvPr/>
          </p:nvSpPr>
          <p:spPr bwMode="auto">
            <a:xfrm flipH="1">
              <a:off x="2832" y="2640"/>
              <a:ext cx="19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6" name="Line 54"/>
            <p:cNvSpPr>
              <a:spLocks noChangeShapeType="1"/>
            </p:cNvSpPr>
            <p:nvPr/>
          </p:nvSpPr>
          <p:spPr bwMode="auto">
            <a:xfrm flipH="1">
              <a:off x="2832" y="2640"/>
              <a:ext cx="76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7" name="Line 55"/>
            <p:cNvSpPr>
              <a:spLocks noChangeShapeType="1"/>
            </p:cNvSpPr>
            <p:nvPr/>
          </p:nvSpPr>
          <p:spPr bwMode="auto">
            <a:xfrm flipH="1">
              <a:off x="2160" y="2640"/>
              <a:ext cx="144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8" name="Line 56"/>
            <p:cNvSpPr>
              <a:spLocks noChangeShapeType="1"/>
            </p:cNvSpPr>
            <p:nvPr/>
          </p:nvSpPr>
          <p:spPr bwMode="auto">
            <a:xfrm>
              <a:off x="864" y="3360"/>
              <a:ext cx="110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9" name="Line 57"/>
            <p:cNvSpPr>
              <a:spLocks noChangeShapeType="1"/>
            </p:cNvSpPr>
            <p:nvPr/>
          </p:nvSpPr>
          <p:spPr bwMode="auto">
            <a:xfrm>
              <a:off x="1488" y="3312"/>
              <a:ext cx="52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0" name="Line 58"/>
            <p:cNvSpPr>
              <a:spLocks noChangeShapeType="1"/>
            </p:cNvSpPr>
            <p:nvPr/>
          </p:nvSpPr>
          <p:spPr bwMode="auto">
            <a:xfrm flipH="1">
              <a:off x="2016" y="3312"/>
              <a:ext cx="14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" name="Line 59"/>
            <p:cNvSpPr>
              <a:spLocks noChangeShapeType="1"/>
            </p:cNvSpPr>
            <p:nvPr/>
          </p:nvSpPr>
          <p:spPr bwMode="auto">
            <a:xfrm flipH="1">
              <a:off x="1968" y="3360"/>
              <a:ext cx="86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2" name="Text Box 60"/>
            <p:cNvSpPr txBox="1">
              <a:spLocks noChangeArrowheads="1"/>
            </p:cNvSpPr>
            <p:nvPr/>
          </p:nvSpPr>
          <p:spPr bwMode="auto">
            <a:xfrm>
              <a:off x="806" y="2343"/>
              <a:ext cx="8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600" b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time,location</a:t>
              </a:r>
              <a:endPara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63" name="Text Box 61"/>
            <p:cNvSpPr txBox="1">
              <a:spLocks noChangeArrowheads="1"/>
            </p:cNvSpPr>
            <p:nvPr/>
          </p:nvSpPr>
          <p:spPr bwMode="auto">
            <a:xfrm>
              <a:off x="1430" y="2679"/>
              <a:ext cx="8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600" b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time,supplier</a:t>
              </a:r>
              <a:endPara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64" name="Text Box 62"/>
            <p:cNvSpPr txBox="1">
              <a:spLocks noChangeArrowheads="1"/>
            </p:cNvSpPr>
            <p:nvPr/>
          </p:nvSpPr>
          <p:spPr bwMode="auto">
            <a:xfrm>
              <a:off x="2102" y="2343"/>
              <a:ext cx="8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600" b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item,location</a:t>
              </a:r>
              <a:endPara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65" name="Text Box 63"/>
            <p:cNvSpPr txBox="1">
              <a:spLocks noChangeArrowheads="1"/>
            </p:cNvSpPr>
            <p:nvPr/>
          </p:nvSpPr>
          <p:spPr bwMode="auto">
            <a:xfrm>
              <a:off x="2678" y="2727"/>
              <a:ext cx="8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600" b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item,supplier</a:t>
              </a:r>
              <a:endPara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66" name="Text Box 64"/>
            <p:cNvSpPr txBox="1">
              <a:spLocks noChangeArrowheads="1"/>
            </p:cNvSpPr>
            <p:nvPr/>
          </p:nvSpPr>
          <p:spPr bwMode="auto">
            <a:xfrm>
              <a:off x="3398" y="2343"/>
              <a:ext cx="10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600" b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location,supplier</a:t>
              </a:r>
              <a:endPara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67" name="Text Box 65"/>
            <p:cNvSpPr txBox="1">
              <a:spLocks noChangeArrowheads="1"/>
            </p:cNvSpPr>
            <p:nvPr/>
          </p:nvSpPr>
          <p:spPr bwMode="auto">
            <a:xfrm>
              <a:off x="1046" y="3463"/>
              <a:ext cx="9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400" b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time,item,supplier</a:t>
              </a:r>
              <a:endPara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68" name="Text Box 66"/>
            <p:cNvSpPr txBox="1">
              <a:spLocks noChangeArrowheads="1"/>
            </p:cNvSpPr>
            <p:nvPr/>
          </p:nvSpPr>
          <p:spPr bwMode="auto">
            <a:xfrm>
              <a:off x="1728" y="3024"/>
              <a:ext cx="115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400" b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time,location,supplier</a:t>
              </a:r>
              <a:endPara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69" name="Text Box 67"/>
            <p:cNvSpPr txBox="1">
              <a:spLocks noChangeArrowheads="1"/>
            </p:cNvSpPr>
            <p:nvPr/>
          </p:nvSpPr>
          <p:spPr bwMode="auto">
            <a:xfrm>
              <a:off x="2486" y="3447"/>
              <a:ext cx="130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600" b="1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item,location,supplier</a:t>
              </a:r>
              <a:endPara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70" name="Text Box 68"/>
            <p:cNvSpPr txBox="1">
              <a:spLocks noChangeArrowheads="1"/>
            </p:cNvSpPr>
            <p:nvPr/>
          </p:nvSpPr>
          <p:spPr bwMode="auto">
            <a:xfrm>
              <a:off x="4320" y="1296"/>
              <a:ext cx="12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0-</a:t>
              </a: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D(apex) cuboid</a:t>
              </a:r>
              <a:endPara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71" name="Text Box 69"/>
            <p:cNvSpPr txBox="1">
              <a:spLocks noChangeArrowheads="1"/>
            </p:cNvSpPr>
            <p:nvPr/>
          </p:nvSpPr>
          <p:spPr bwMode="auto">
            <a:xfrm>
              <a:off x="4310" y="1881"/>
              <a:ext cx="90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1-</a:t>
              </a: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D cuboids</a:t>
              </a:r>
              <a:endPara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72" name="Text Box 70"/>
            <p:cNvSpPr txBox="1">
              <a:spLocks noChangeArrowheads="1"/>
            </p:cNvSpPr>
            <p:nvPr/>
          </p:nvSpPr>
          <p:spPr bwMode="auto">
            <a:xfrm>
              <a:off x="4310" y="2553"/>
              <a:ext cx="90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2-</a:t>
              </a: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D cuboids</a:t>
              </a:r>
              <a:endPara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73" name="Text Box 71"/>
            <p:cNvSpPr txBox="1">
              <a:spLocks noChangeArrowheads="1"/>
            </p:cNvSpPr>
            <p:nvPr/>
          </p:nvSpPr>
          <p:spPr bwMode="auto">
            <a:xfrm>
              <a:off x="4310" y="3129"/>
              <a:ext cx="90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3-</a:t>
              </a: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D cuboids</a:t>
              </a:r>
              <a:endPara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74" name="Text Box 72"/>
            <p:cNvSpPr txBox="1">
              <a:spLocks noChangeArrowheads="1"/>
            </p:cNvSpPr>
            <p:nvPr/>
          </p:nvSpPr>
          <p:spPr bwMode="auto">
            <a:xfrm>
              <a:off x="4358" y="3705"/>
              <a:ext cx="12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4-</a:t>
              </a: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D(base) cuboid</a:t>
              </a:r>
              <a:endPara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239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5"/>
            <a:ext cx="12192000" cy="866775"/>
          </a:xfrm>
          <a:noFill/>
        </p:spPr>
        <p:txBody>
          <a:bodyPr lIns="92075" tIns="46038" rIns="92075" bIns="46038" anchor="ctr">
            <a:normAutofit/>
          </a:bodyPr>
          <a:lstStyle/>
          <a:p>
            <a:r>
              <a:rPr lang="en-US" altLang="en-US" sz="4000" dirty="0"/>
              <a:t>Time Dimension: A </a:t>
            </a:r>
            <a:r>
              <a:rPr lang="en-US" altLang="en-US" sz="4000" dirty="0" smtClean="0"/>
              <a:t>Tilted </a:t>
            </a:r>
            <a:r>
              <a:rPr lang="en-US" altLang="en-US" sz="4000" dirty="0"/>
              <a:t>Time Model</a:t>
            </a:r>
            <a:endParaRPr lang="en-US" altLang="en-US" sz="4000" dirty="0" smtClean="0"/>
          </a:p>
        </p:txBody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8035" y="1172103"/>
            <a:ext cx="10918059" cy="5334000"/>
          </a:xfrm>
        </p:spPr>
        <p:txBody>
          <a:bodyPr lIns="92075" tIns="46038" rIns="92075" bIns="46038"/>
          <a:lstStyle/>
          <a:p>
            <a:pPr>
              <a:spcAft>
                <a:spcPts val="600"/>
              </a:spcAft>
            </a:pPr>
            <a:r>
              <a:rPr lang="en-US" altLang="en-US" sz="2400" b="1" dirty="0" smtClean="0"/>
              <a:t>Tilted time frames:  </a:t>
            </a:r>
            <a:r>
              <a:rPr lang="en-US" altLang="en-US" sz="2400" dirty="0" smtClean="0"/>
              <a:t>A trade-off between space and granularity of time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solidFill>
                  <a:srgbClr val="000000"/>
                </a:solidFill>
              </a:rPr>
              <a:t>Decide at what moments the snapshots of the statistical information are </a:t>
            </a:r>
            <a:r>
              <a:rPr lang="en-US" altLang="en-US" sz="2400" dirty="0" smtClean="0">
                <a:solidFill>
                  <a:srgbClr val="000000"/>
                </a:solidFill>
              </a:rPr>
              <a:t>stored</a:t>
            </a:r>
          </a:p>
          <a:p>
            <a:pPr>
              <a:spcAft>
                <a:spcPts val="600"/>
              </a:spcAft>
            </a:pPr>
            <a:r>
              <a:rPr lang="en-US" altLang="en-US" sz="2400" b="1" dirty="0" smtClean="0"/>
              <a:t>Design</a:t>
            </a:r>
            <a:r>
              <a:rPr lang="en-US" altLang="en-US" sz="2400" dirty="0" smtClean="0"/>
              <a:t>: </a:t>
            </a:r>
            <a:r>
              <a:rPr lang="en-US" altLang="en-US" sz="2400" i="1" dirty="0" smtClean="0"/>
              <a:t>Natural, logarithmic </a:t>
            </a:r>
            <a:r>
              <a:rPr lang="en-US" altLang="en-US" sz="2400" dirty="0" smtClean="0"/>
              <a:t>and </a:t>
            </a:r>
            <a:r>
              <a:rPr lang="en-US" altLang="en-US" sz="2400" i="1" dirty="0" smtClean="0"/>
              <a:t>pyramidal</a:t>
            </a:r>
            <a:r>
              <a:rPr lang="en-US" altLang="en-US" sz="2400" dirty="0" smtClean="0"/>
              <a:t> tilted time frames</a:t>
            </a:r>
          </a:p>
          <a:p>
            <a:pPr lvl="1">
              <a:spcAft>
                <a:spcPts val="600"/>
              </a:spcAft>
            </a:pPr>
            <a:r>
              <a:rPr lang="en-US" altLang="en-US" sz="2400" b="1" dirty="0" smtClean="0"/>
              <a:t>Natural </a:t>
            </a:r>
            <a:r>
              <a:rPr lang="en-US" altLang="en-US" sz="2400" b="1" dirty="0"/>
              <a:t>tilted time frame: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 smtClean="0"/>
              <a:t>Ex: </a:t>
            </a:r>
            <a:r>
              <a:rPr lang="en-US" altLang="en-US" sz="2400" dirty="0"/>
              <a:t>Minimal: 15min, then 4 * 15mins </a:t>
            </a:r>
            <a:r>
              <a:rPr lang="en-US" altLang="en-US" sz="2400" dirty="0">
                <a:sym typeface="Symbol" panose="05050102010706020507" pitchFamily="18" charset="2"/>
              </a:rPr>
              <a:t></a:t>
            </a:r>
            <a:r>
              <a:rPr lang="en-US" altLang="en-US" sz="2400" dirty="0"/>
              <a:t> 1 hour, 24 hours </a:t>
            </a:r>
            <a:r>
              <a:rPr lang="en-US" altLang="en-US" sz="2400" dirty="0">
                <a:sym typeface="Symbol" panose="05050102010706020507" pitchFamily="18" charset="2"/>
              </a:rPr>
              <a:t></a:t>
            </a:r>
            <a:r>
              <a:rPr lang="en-US" altLang="en-US" sz="2400" dirty="0"/>
              <a:t> day, …</a:t>
            </a:r>
          </a:p>
          <a:p>
            <a:pPr lvl="1">
              <a:spcAft>
                <a:spcPts val="600"/>
              </a:spcAft>
            </a:pPr>
            <a:endParaRPr lang="en-US" altLang="en-US" sz="2400" dirty="0"/>
          </a:p>
          <a:p>
            <a:pPr lvl="1">
              <a:spcAft>
                <a:spcPts val="600"/>
              </a:spcAft>
            </a:pPr>
            <a:endParaRPr lang="en-US" altLang="en-US" sz="2400" dirty="0"/>
          </a:p>
          <a:p>
            <a:pPr lvl="1">
              <a:spcAft>
                <a:spcPts val="600"/>
              </a:spcAft>
            </a:pPr>
            <a:r>
              <a:rPr lang="en-US" altLang="en-US" sz="2400" b="1" dirty="0"/>
              <a:t>Logarithmic tilted time frame: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 smtClean="0"/>
              <a:t>Ex. Minimal</a:t>
            </a:r>
            <a:r>
              <a:rPr lang="en-US" altLang="en-US" sz="2400" dirty="0"/>
              <a:t>: 1 minute, then 1, 2, 4, 8, 16, 32, …</a:t>
            </a:r>
          </a:p>
          <a:p>
            <a:pPr lvl="1">
              <a:spcAft>
                <a:spcPts val="600"/>
              </a:spcAft>
            </a:pPr>
            <a:endParaRPr lang="en-US" altLang="en-US" sz="2400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115" y="3839522"/>
            <a:ext cx="8707439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Grp="1" noChangeAspect="1"/>
          </p:cNvGraphicFramePr>
          <p:nvPr>
            <p:extLst/>
          </p:nvPr>
        </p:nvGraphicFramePr>
        <p:xfrm>
          <a:off x="1399673" y="5773966"/>
          <a:ext cx="780732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5" name="SmartDraw" r:id="rId5" imgW="3461004" imgH="365760" progId="SmartDraw.2">
                  <p:embed/>
                </p:oleObj>
              </mc:Choice>
              <mc:Fallback>
                <p:oleObj name="SmartDraw" r:id="rId5" imgW="3461004" imgH="365760" progId="SmartDraw.2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9673" y="5773966"/>
                        <a:ext cx="7807325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979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2368"/>
            <a:ext cx="12192000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dirty="0"/>
              <a:t>Two Critical </a:t>
            </a:r>
            <a:r>
              <a:rPr lang="en-US" altLang="en-US" dirty="0" smtClean="0"/>
              <a:t>Generalized Layers </a:t>
            </a:r>
            <a:r>
              <a:rPr lang="en-US" altLang="en-US" dirty="0"/>
              <a:t>in the Stream Cube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96245" y="1163464"/>
            <a:ext cx="4147419" cy="5520139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dirty="0" smtClean="0"/>
              <a:t>Raw data stream sits at the </a:t>
            </a:r>
            <a:r>
              <a:rPr lang="en-US" altLang="en-US" dirty="0" smtClean="0">
                <a:solidFill>
                  <a:srgbClr val="008080"/>
                </a:solidFill>
              </a:rPr>
              <a:t>“primitive” stream data layer</a:t>
            </a:r>
          </a:p>
          <a:p>
            <a:pPr>
              <a:lnSpc>
                <a:spcPct val="110000"/>
              </a:lnSpc>
            </a:pPr>
            <a:endParaRPr lang="en-US" altLang="en-US" dirty="0" smtClean="0">
              <a:solidFill>
                <a:srgbClr val="00808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en-US" dirty="0" smtClean="0"/>
              <a:t>Stream data is generalized to </a:t>
            </a:r>
            <a:r>
              <a:rPr lang="en-US" altLang="en-US" dirty="0" smtClean="0">
                <a:solidFill>
                  <a:srgbClr val="008080"/>
                </a:solidFill>
              </a:rPr>
              <a:t>m-layer</a:t>
            </a:r>
            <a:r>
              <a:rPr lang="en-US" altLang="en-US" dirty="0" smtClean="0"/>
              <a:t> (</a:t>
            </a:r>
            <a:r>
              <a:rPr lang="en-US" altLang="en-US" dirty="0" smtClean="0">
                <a:solidFill>
                  <a:srgbClr val="FF0000"/>
                </a:solidFill>
              </a:rPr>
              <a:t>minimal interest layer</a:t>
            </a:r>
            <a:r>
              <a:rPr lang="en-US" altLang="en-US" dirty="0" smtClean="0"/>
              <a:t>) and “stored” to facilitate flexible drilling</a:t>
            </a:r>
          </a:p>
          <a:p>
            <a:pPr>
              <a:lnSpc>
                <a:spcPct val="110000"/>
              </a:lnSpc>
            </a:pPr>
            <a:endParaRPr lang="en-US" altLang="en-US" dirty="0" smtClean="0"/>
          </a:p>
          <a:p>
            <a:pPr>
              <a:lnSpc>
                <a:spcPct val="110000"/>
              </a:lnSpc>
            </a:pPr>
            <a:r>
              <a:rPr lang="en-US" altLang="en-US" dirty="0" smtClean="0"/>
              <a:t>Stream data should be constantly summarized and presented at the </a:t>
            </a:r>
            <a:r>
              <a:rPr lang="en-US" altLang="en-US" dirty="0" smtClean="0">
                <a:solidFill>
                  <a:srgbClr val="008080"/>
                </a:solidFill>
              </a:rPr>
              <a:t>o-layer </a:t>
            </a:r>
            <a:r>
              <a:rPr lang="en-US" altLang="en-US" dirty="0" smtClean="0"/>
              <a:t>(</a:t>
            </a:r>
            <a:r>
              <a:rPr lang="en-US" altLang="en-US" dirty="0" smtClean="0">
                <a:solidFill>
                  <a:srgbClr val="FF0000"/>
                </a:solidFill>
              </a:rPr>
              <a:t>observation layer)</a:t>
            </a:r>
            <a:r>
              <a:rPr lang="en-US" altLang="en-US" dirty="0" smtClean="0"/>
              <a:t> for constant observation</a:t>
            </a:r>
          </a:p>
          <a:p>
            <a:pPr>
              <a:lnSpc>
                <a:spcPct val="110000"/>
              </a:lnSpc>
            </a:pPr>
            <a:endParaRPr lang="en-US" altLang="en-US" dirty="0">
              <a:solidFill>
                <a:srgbClr val="FF0000"/>
              </a:solidFill>
            </a:endParaRPr>
          </a:p>
        </p:txBody>
      </p: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4754123" y="1623705"/>
            <a:ext cx="6894512" cy="4816475"/>
            <a:chOff x="960" y="1056"/>
            <a:chExt cx="4343" cy="3034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>
              <a:off x="960" y="1344"/>
              <a:ext cx="33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1968" y="1056"/>
              <a:ext cx="13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(*, theme, quarter)</a:t>
              </a: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1056" y="3264"/>
              <a:ext cx="32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1056" y="3840"/>
              <a:ext cx="32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V="1">
              <a:off x="2640" y="1392"/>
              <a:ext cx="0" cy="14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V="1">
              <a:off x="2736" y="2736"/>
              <a:ext cx="768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1824" y="2736"/>
              <a:ext cx="672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2736" y="2352"/>
              <a:ext cx="864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H="1" flipV="1">
              <a:off x="1776" y="2400"/>
              <a:ext cx="720" cy="5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V="1">
              <a:off x="2736" y="1920"/>
              <a:ext cx="720" cy="9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 flipV="1">
              <a:off x="1824" y="1920"/>
              <a:ext cx="720" cy="9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V="1">
              <a:off x="1824" y="1728"/>
              <a:ext cx="720" cy="10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 flipV="1">
              <a:off x="2688" y="1728"/>
              <a:ext cx="768" cy="10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V="1">
              <a:off x="1776" y="1584"/>
              <a:ext cx="768" cy="8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 flipV="1">
              <a:off x="2688" y="1632"/>
              <a:ext cx="912" cy="7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 flipV="1">
              <a:off x="1824" y="1536"/>
              <a:ext cx="720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 flipV="1">
              <a:off x="2736" y="1536"/>
              <a:ext cx="720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1556" y="2983"/>
              <a:ext cx="226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(user-group, URL-group, minute)</a:t>
              </a: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3024" y="3233"/>
              <a:ext cx="22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m-layer (minimal interest)</a:t>
              </a:r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V="1">
              <a:off x="2640" y="3312"/>
              <a:ext cx="0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1680" y="3600"/>
              <a:ext cx="21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(individual-user, URL, second)</a:t>
              </a:r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2880" y="3840"/>
              <a:ext cx="208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en-US" sz="2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(primitive) stream data layer</a:t>
              </a:r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>
              <a:off x="3014" y="1322"/>
              <a:ext cx="18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en-US" sz="24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o-layer (observation)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3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2368"/>
            <a:ext cx="12192000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dirty="0"/>
              <a:t>OLAP Operation and Cube Materialization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96246" y="1163465"/>
            <a:ext cx="10998724" cy="5435298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en-US" dirty="0" smtClean="0"/>
              <a:t>OLAP</a:t>
            </a:r>
            <a:r>
              <a:rPr lang="en-US" altLang="en-US" dirty="0"/>
              <a:t>( Online Analytical Processing) operations: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Roll up (drill-up): </a:t>
            </a:r>
            <a:r>
              <a:rPr lang="en-US" altLang="en-US" dirty="0"/>
              <a:t>summarize data</a:t>
            </a:r>
          </a:p>
          <a:p>
            <a:pPr lvl="2">
              <a:lnSpc>
                <a:spcPct val="130000"/>
              </a:lnSpc>
            </a:pPr>
            <a:r>
              <a:rPr lang="en-US" altLang="en-US" i="1" dirty="0"/>
              <a:t>by climbing up hierarchy or by dimension reduction</a:t>
            </a:r>
            <a:endParaRPr lang="en-US" altLang="en-US" dirty="0"/>
          </a:p>
          <a:p>
            <a:pPr lvl="1">
              <a:lnSpc>
                <a:spcPct val="13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Drill down (roll down): </a:t>
            </a:r>
            <a:r>
              <a:rPr lang="en-US" altLang="en-US" dirty="0"/>
              <a:t>reverse of roll-up</a:t>
            </a:r>
          </a:p>
          <a:p>
            <a:pPr lvl="2">
              <a:lnSpc>
                <a:spcPct val="130000"/>
              </a:lnSpc>
            </a:pPr>
            <a:r>
              <a:rPr lang="en-US" altLang="en-US" i="1" dirty="0"/>
              <a:t>from higher level summary to lower level summary or detailed data, or introducing new dimensions</a:t>
            </a:r>
            <a:endParaRPr lang="en-US" altLang="en-US" dirty="0"/>
          </a:p>
          <a:p>
            <a:pPr lvl="1">
              <a:lnSpc>
                <a:spcPct val="13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Slice and dice: </a:t>
            </a:r>
            <a:r>
              <a:rPr lang="en-US" altLang="en-US" i="1" dirty="0"/>
              <a:t>project and select</a:t>
            </a:r>
            <a:r>
              <a:rPr lang="en-US" altLang="en-US" dirty="0"/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Pivot (rotate): </a:t>
            </a:r>
            <a:r>
              <a:rPr lang="en-US" altLang="en-US" i="1" dirty="0"/>
              <a:t>reorient the cube, visualization, 3D to series of 2D planes</a:t>
            </a:r>
          </a:p>
          <a:p>
            <a:pPr>
              <a:lnSpc>
                <a:spcPct val="130000"/>
              </a:lnSpc>
            </a:pPr>
            <a:r>
              <a:rPr lang="en-US" altLang="en-US" dirty="0"/>
              <a:t>Cube partial materialization</a:t>
            </a:r>
          </a:p>
          <a:p>
            <a:pPr lvl="1">
              <a:lnSpc>
                <a:spcPct val="130000"/>
              </a:lnSpc>
            </a:pPr>
            <a:r>
              <a:rPr lang="en-US" altLang="en-US" dirty="0"/>
              <a:t>Store </a:t>
            </a:r>
            <a:r>
              <a:rPr lang="en-US" altLang="en-US" i="1" dirty="0"/>
              <a:t>some </a:t>
            </a:r>
            <a:r>
              <a:rPr lang="en-US" altLang="en-US" dirty="0"/>
              <a:t>pre-computed cuboids for fast online processing</a:t>
            </a:r>
          </a:p>
        </p:txBody>
      </p:sp>
    </p:spTree>
    <p:extLst>
      <p:ext uri="{BB962C8B-B14F-4D97-AF65-F5344CB8AC3E}">
        <p14:creationId xmlns:p14="http://schemas.microsoft.com/office/powerpoint/2010/main" val="318895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2368"/>
            <a:ext cx="12192000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dirty="0"/>
              <a:t>On-Line Partial </a:t>
            </a:r>
            <a:r>
              <a:rPr lang="en-US" altLang="en-US" dirty="0" smtClean="0"/>
              <a:t>Materialization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2371" y="1198727"/>
            <a:ext cx="6332062" cy="5303324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dirty="0" smtClean="0"/>
              <a:t>Materialization </a:t>
            </a:r>
            <a:r>
              <a:rPr lang="en-US" altLang="en-US" dirty="0"/>
              <a:t>takes precious space and time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Only incremental materialization (with tilted time frame) 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Only materialize “cuboids” of the critical layers?</a:t>
            </a:r>
          </a:p>
          <a:p>
            <a:pPr lvl="1">
              <a:lnSpc>
                <a:spcPct val="110000"/>
              </a:lnSpc>
            </a:pPr>
            <a:r>
              <a:rPr lang="en-US" altLang="en-US" dirty="0"/>
              <a:t>Online computation may take too much time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Preferred solution:</a:t>
            </a:r>
          </a:p>
          <a:p>
            <a:pPr lvl="1">
              <a:lnSpc>
                <a:spcPct val="110000"/>
              </a:lnSpc>
            </a:pPr>
            <a:r>
              <a:rPr lang="en-US" altLang="en-US" i="1" dirty="0" smtClean="0"/>
              <a:t>Popular-path</a:t>
            </a:r>
            <a:r>
              <a:rPr lang="en-US" altLang="en-US" dirty="0" smtClean="0"/>
              <a:t> </a:t>
            </a:r>
            <a:r>
              <a:rPr lang="en-US" altLang="en-US" dirty="0"/>
              <a:t>approach: Materializing those along the popular drilling paths</a:t>
            </a:r>
          </a:p>
          <a:p>
            <a:pPr lvl="1">
              <a:lnSpc>
                <a:spcPct val="110000"/>
              </a:lnSpc>
            </a:pPr>
            <a:r>
              <a:rPr lang="en-US" altLang="en-US" i="1" dirty="0"/>
              <a:t>H-tree structure</a:t>
            </a:r>
            <a:r>
              <a:rPr lang="en-US" altLang="en-US" dirty="0"/>
              <a:t>:  Such cuboids can be computed and stored efficiently using the H-tree </a:t>
            </a:r>
            <a:r>
              <a:rPr lang="en-US" altLang="en-US" dirty="0" smtClean="0"/>
              <a:t>structure</a:t>
            </a:r>
            <a:endParaRPr lang="en-US" alt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113119"/>
              </p:ext>
            </p:extLst>
          </p:nvPr>
        </p:nvGraphicFramePr>
        <p:xfrm>
          <a:off x="6447934" y="2413261"/>
          <a:ext cx="5655297" cy="389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2" name="SmartDraw" r:id="rId4" imgW="2624328" imgH="1289304" progId="SmartDraw.2">
                  <p:embed/>
                </p:oleObj>
              </mc:Choice>
              <mc:Fallback>
                <p:oleObj name="SmartDraw" r:id="rId4" imgW="2624328" imgH="1289304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7934" y="2413261"/>
                        <a:ext cx="5655297" cy="38964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757867" y="6309691"/>
            <a:ext cx="3421930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Materialization on Popular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6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pic>
        <p:nvPicPr>
          <p:cNvPr id="7" name="Picture 2" descr="20070507Yellowstone 1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6692"/>
            <a:ext cx="12192000" cy="81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481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2368"/>
            <a:ext cx="12192000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dirty="0" smtClean="0"/>
              <a:t>OLAP Processing Using </a:t>
            </a:r>
            <a:r>
              <a:rPr lang="en-US" altLang="en-US" sz="3600" dirty="0"/>
              <a:t>Stream </a:t>
            </a:r>
            <a:r>
              <a:rPr lang="en-US" altLang="en-US" sz="3600" dirty="0" smtClean="0"/>
              <a:t>Cubes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8542" y="1154262"/>
            <a:ext cx="10998724" cy="1366541"/>
          </a:xfrm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en-US" dirty="0"/>
              <a:t>Online aggregation vs. query-based computation</a:t>
            </a:r>
          </a:p>
          <a:p>
            <a:pPr lvl="1"/>
            <a:r>
              <a:rPr lang="en-US" altLang="en-US" dirty="0"/>
              <a:t>Online computing while streaming: aggregating stream cubes</a:t>
            </a:r>
          </a:p>
          <a:p>
            <a:pPr lvl="1"/>
            <a:r>
              <a:rPr lang="en-US" altLang="en-US" dirty="0"/>
              <a:t>Query-based computation: </a:t>
            </a:r>
            <a:r>
              <a:rPr lang="en-US" altLang="en-US" dirty="0" smtClean="0"/>
              <a:t>Using </a:t>
            </a:r>
            <a:r>
              <a:rPr lang="en-US" altLang="en-US" dirty="0"/>
              <a:t>computed </a:t>
            </a:r>
            <a:r>
              <a:rPr lang="en-US" altLang="en-US" dirty="0" smtClean="0"/>
              <a:t>cuboids</a:t>
            </a:r>
          </a:p>
          <a:p>
            <a:endParaRPr lang="en-US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234178" y="2753526"/>
            <a:ext cx="6595017" cy="3848493"/>
            <a:chOff x="2031384" y="1295400"/>
            <a:chExt cx="8179417" cy="5334000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>
              <a:off x="2303962" y="5032490"/>
              <a:ext cx="2337108" cy="191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2091846" y="4560761"/>
              <a:ext cx="2494682" cy="554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+mn-lt"/>
                </a:rPr>
                <a:t>Minimal int. layer</a:t>
              </a: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2031384" y="1295400"/>
              <a:ext cx="8179417" cy="5334000"/>
              <a:chOff x="664" y="912"/>
              <a:chExt cx="4424" cy="2927"/>
            </a:xfrm>
          </p:grpSpPr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2688" y="912"/>
                <a:ext cx="320" cy="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Tahoma" panose="020B0604030504040204" pitchFamily="34" charset="0"/>
                  </a:rPr>
                  <a:t>root</a:t>
                </a:r>
              </a:p>
            </p:txBody>
          </p:sp>
          <p:sp>
            <p:nvSpPr>
              <p:cNvPr id="9" name="Text Box 7"/>
              <p:cNvSpPr txBox="1">
                <a:spLocks noChangeArrowheads="1"/>
              </p:cNvSpPr>
              <p:nvPr/>
            </p:nvSpPr>
            <p:spPr bwMode="auto">
              <a:xfrm>
                <a:off x="2219" y="1375"/>
                <a:ext cx="528" cy="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Tahoma" panose="020B0604030504040204" pitchFamily="34" charset="0"/>
                  </a:rPr>
                  <a:t>Chicago</a:t>
                </a:r>
              </a:p>
            </p:txBody>
          </p:sp>
          <p:sp>
            <p:nvSpPr>
              <p:cNvPr id="10" name="Text Box 8"/>
              <p:cNvSpPr txBox="1">
                <a:spLocks noChangeArrowheads="1"/>
              </p:cNvSpPr>
              <p:nvPr/>
            </p:nvSpPr>
            <p:spPr bwMode="auto">
              <a:xfrm>
                <a:off x="3208" y="1344"/>
                <a:ext cx="497" cy="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Tahoma" panose="020B0604030504040204" pitchFamily="34" charset="0"/>
                  </a:rPr>
                  <a:t>Urbana</a:t>
                </a:r>
              </a:p>
            </p:txBody>
          </p:sp>
          <p:sp>
            <p:nvSpPr>
              <p:cNvPr id="11" name="Text Box 9"/>
              <p:cNvSpPr txBox="1">
                <a:spLocks noChangeArrowheads="1"/>
              </p:cNvSpPr>
              <p:nvPr/>
            </p:nvSpPr>
            <p:spPr bwMode="auto">
              <a:xfrm>
                <a:off x="3832" y="1344"/>
                <a:ext cx="677" cy="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Tahoma" panose="020B0604030504040204" pitchFamily="34" charset="0"/>
                  </a:rPr>
                  <a:t>Springfield</a:t>
                </a:r>
              </a:p>
            </p:txBody>
          </p:sp>
          <p:sp>
            <p:nvSpPr>
              <p:cNvPr id="12" name="Text Box 10"/>
              <p:cNvSpPr txBox="1">
                <a:spLocks noChangeArrowheads="1"/>
              </p:cNvSpPr>
              <p:nvPr/>
            </p:nvSpPr>
            <p:spPr bwMode="auto">
              <a:xfrm>
                <a:off x="1854" y="1903"/>
                <a:ext cx="365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Tahoma" panose="020B0604030504040204" pitchFamily="34" charset="0"/>
                  </a:rPr>
                  <a:t>.com</a:t>
                </a:r>
              </a:p>
            </p:txBody>
          </p:sp>
          <p:sp>
            <p:nvSpPr>
              <p:cNvPr id="13" name="Text Box 11"/>
              <p:cNvSpPr txBox="1">
                <a:spLocks noChangeArrowheads="1"/>
              </p:cNvSpPr>
              <p:nvPr/>
            </p:nvSpPr>
            <p:spPr bwMode="auto">
              <a:xfrm>
                <a:off x="2536" y="1920"/>
                <a:ext cx="340" cy="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Tahoma" panose="020B0604030504040204" pitchFamily="34" charset="0"/>
                  </a:rPr>
                  <a:t>.edu</a:t>
                </a:r>
              </a:p>
            </p:txBody>
          </p:sp>
          <p:sp>
            <p:nvSpPr>
              <p:cNvPr id="14" name="Text Box 12"/>
              <p:cNvSpPr txBox="1">
                <a:spLocks noChangeArrowheads="1"/>
              </p:cNvSpPr>
              <p:nvPr/>
            </p:nvSpPr>
            <p:spPr bwMode="auto">
              <a:xfrm>
                <a:off x="3261" y="1903"/>
                <a:ext cx="365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Tahoma" panose="020B0604030504040204" pitchFamily="34" charset="0"/>
                  </a:rPr>
                  <a:t>.com</a:t>
                </a:r>
              </a:p>
            </p:txBody>
          </p:sp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3832" y="1872"/>
                <a:ext cx="335" cy="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Tahoma" panose="020B0604030504040204" pitchFamily="34" charset="0"/>
                  </a:rPr>
                  <a:t>.gov</a:t>
                </a:r>
              </a:p>
            </p:txBody>
          </p:sp>
          <p:sp>
            <p:nvSpPr>
              <p:cNvPr id="16" name="Text Box 14"/>
              <p:cNvSpPr txBox="1">
                <a:spLocks noChangeArrowheads="1"/>
              </p:cNvSpPr>
              <p:nvPr/>
            </p:nvSpPr>
            <p:spPr bwMode="auto">
              <a:xfrm>
                <a:off x="1728" y="2928"/>
                <a:ext cx="413" cy="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en-US" sz="1800">
                    <a:solidFill>
                      <a:srgbClr val="FF0000"/>
                    </a:solidFill>
                    <a:latin typeface="Tahoma" panose="020B0604030504040204" pitchFamily="34" charset="0"/>
                  </a:rPr>
                  <a:t>Elec</a:t>
                </a:r>
              </a:p>
            </p:txBody>
          </p:sp>
          <p:sp>
            <p:nvSpPr>
              <p:cNvPr id="17" name="Text Box 15"/>
              <p:cNvSpPr txBox="1">
                <a:spLocks noChangeArrowheads="1"/>
              </p:cNvSpPr>
              <p:nvPr/>
            </p:nvSpPr>
            <p:spPr bwMode="auto">
              <a:xfrm>
                <a:off x="2584" y="2928"/>
                <a:ext cx="412" cy="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Tahoma" panose="020B0604030504040204" pitchFamily="34" charset="0"/>
                  </a:rPr>
                  <a:t>Chem</a:t>
                </a:r>
              </a:p>
            </p:txBody>
          </p:sp>
          <p:sp>
            <p:nvSpPr>
              <p:cNvPr id="18" name="Text Box 16"/>
              <p:cNvSpPr txBox="1">
                <a:spLocks noChangeArrowheads="1"/>
              </p:cNvSpPr>
              <p:nvPr/>
            </p:nvSpPr>
            <p:spPr bwMode="auto">
              <a:xfrm>
                <a:off x="3400" y="2880"/>
                <a:ext cx="319" cy="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en-US" sz="1800">
                    <a:solidFill>
                      <a:srgbClr val="FF0000"/>
                    </a:solidFill>
                    <a:latin typeface="Tahoma" panose="020B0604030504040204" pitchFamily="34" charset="0"/>
                  </a:rPr>
                  <a:t>Elec</a:t>
                </a:r>
              </a:p>
            </p:txBody>
          </p:sp>
          <p:sp>
            <p:nvSpPr>
              <p:cNvPr id="19" name="Text Box 17"/>
              <p:cNvSpPr txBox="1">
                <a:spLocks noChangeArrowheads="1"/>
              </p:cNvSpPr>
              <p:nvPr/>
            </p:nvSpPr>
            <p:spPr bwMode="auto">
              <a:xfrm>
                <a:off x="4072" y="2880"/>
                <a:ext cx="268" cy="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Tahoma" panose="020B0604030504040204" pitchFamily="34" charset="0"/>
                  </a:rPr>
                  <a:t>Bio</a:t>
                </a:r>
              </a:p>
            </p:txBody>
          </p:sp>
          <p:cxnSp>
            <p:nvCxnSpPr>
              <p:cNvPr id="20" name="AutoShape 18"/>
              <p:cNvCxnSpPr>
                <a:cxnSpLocks noChangeShapeType="1"/>
                <a:stCxn id="8" idx="2"/>
                <a:endCxn id="11" idx="0"/>
              </p:cNvCxnSpPr>
              <p:nvPr/>
            </p:nvCxnSpPr>
            <p:spPr bwMode="auto">
              <a:xfrm>
                <a:off x="2874" y="1143"/>
                <a:ext cx="1353" cy="201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" name="AutoShape 19"/>
              <p:cNvCxnSpPr>
                <a:cxnSpLocks noChangeShapeType="1"/>
                <a:stCxn id="11" idx="2"/>
                <a:endCxn id="15" idx="0"/>
              </p:cNvCxnSpPr>
              <p:nvPr/>
            </p:nvCxnSpPr>
            <p:spPr bwMode="auto">
              <a:xfrm flipH="1">
                <a:off x="4027" y="1575"/>
                <a:ext cx="200" cy="29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" name="AutoShape 20"/>
              <p:cNvCxnSpPr>
                <a:cxnSpLocks noChangeShapeType="1"/>
                <a:stCxn id="15" idx="2"/>
                <a:endCxn id="19" idx="0"/>
              </p:cNvCxnSpPr>
              <p:nvPr/>
            </p:nvCxnSpPr>
            <p:spPr bwMode="auto">
              <a:xfrm>
                <a:off x="4027" y="2103"/>
                <a:ext cx="201" cy="77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prstDash val="dash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3" name="Line 21"/>
              <p:cNvSpPr>
                <a:spLocks noChangeShapeType="1"/>
              </p:cNvSpPr>
              <p:nvPr/>
            </p:nvSpPr>
            <p:spPr bwMode="auto">
              <a:xfrm flipV="1">
                <a:off x="4264" y="3072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cxnSp>
            <p:nvCxnSpPr>
              <p:cNvPr id="24" name="AutoShape 22"/>
              <p:cNvCxnSpPr>
                <a:cxnSpLocks noChangeShapeType="1"/>
                <a:stCxn id="8" idx="2"/>
                <a:endCxn id="10" idx="0"/>
              </p:cNvCxnSpPr>
              <p:nvPr/>
            </p:nvCxnSpPr>
            <p:spPr bwMode="auto">
              <a:xfrm>
                <a:off x="2848" y="1113"/>
                <a:ext cx="608" cy="231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" name="AutoShape 23"/>
              <p:cNvCxnSpPr>
                <a:cxnSpLocks noChangeShapeType="1"/>
                <a:stCxn id="10" idx="2"/>
                <a:endCxn id="14" idx="0"/>
              </p:cNvCxnSpPr>
              <p:nvPr/>
            </p:nvCxnSpPr>
            <p:spPr bwMode="auto">
              <a:xfrm flipH="1">
                <a:off x="3444" y="1547"/>
                <a:ext cx="13" cy="356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" name="AutoShape 24"/>
              <p:cNvCxnSpPr>
                <a:cxnSpLocks noChangeShapeType="1"/>
                <a:stCxn id="14" idx="2"/>
                <a:endCxn id="18" idx="0"/>
              </p:cNvCxnSpPr>
              <p:nvPr/>
            </p:nvCxnSpPr>
            <p:spPr bwMode="auto">
              <a:xfrm>
                <a:off x="3474" y="2134"/>
                <a:ext cx="112" cy="746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prstDash val="dash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7" name="Line 25"/>
              <p:cNvSpPr>
                <a:spLocks noChangeShapeType="1"/>
              </p:cNvSpPr>
              <p:nvPr/>
            </p:nvSpPr>
            <p:spPr bwMode="auto">
              <a:xfrm flipV="1">
                <a:off x="2776" y="3120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28" name="Line 26"/>
              <p:cNvSpPr>
                <a:spLocks noChangeShapeType="1"/>
              </p:cNvSpPr>
              <p:nvPr/>
            </p:nvSpPr>
            <p:spPr bwMode="auto">
              <a:xfrm flipV="1">
                <a:off x="3544" y="3120"/>
                <a:ext cx="0" cy="144"/>
              </a:xfrm>
              <a:prstGeom prst="line">
                <a:avLst/>
              </a:prstGeom>
              <a:noFill/>
              <a:ln w="12700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cxnSp>
            <p:nvCxnSpPr>
              <p:cNvPr id="29" name="AutoShape 27"/>
              <p:cNvCxnSpPr>
                <a:cxnSpLocks noChangeShapeType="1"/>
                <a:stCxn id="8" idx="2"/>
                <a:endCxn id="9" idx="0"/>
              </p:cNvCxnSpPr>
              <p:nvPr/>
            </p:nvCxnSpPr>
            <p:spPr bwMode="auto">
              <a:xfrm flipH="1">
                <a:off x="2527" y="1143"/>
                <a:ext cx="347" cy="232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AutoShape 28"/>
              <p:cNvCxnSpPr>
                <a:cxnSpLocks noChangeShapeType="1"/>
                <a:stCxn id="9" idx="2"/>
                <a:endCxn id="13" idx="0"/>
              </p:cNvCxnSpPr>
              <p:nvPr/>
            </p:nvCxnSpPr>
            <p:spPr bwMode="auto">
              <a:xfrm>
                <a:off x="2527" y="1606"/>
                <a:ext cx="207" cy="31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" name="AutoShape 29"/>
              <p:cNvCxnSpPr>
                <a:cxnSpLocks noChangeShapeType="1"/>
                <a:stCxn id="9" idx="2"/>
                <a:endCxn id="12" idx="0"/>
              </p:cNvCxnSpPr>
              <p:nvPr/>
            </p:nvCxnSpPr>
            <p:spPr bwMode="auto">
              <a:xfrm flipH="1">
                <a:off x="2067" y="1606"/>
                <a:ext cx="460" cy="297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" name="AutoShape 30"/>
              <p:cNvCxnSpPr>
                <a:cxnSpLocks noChangeShapeType="1"/>
              </p:cNvCxnSpPr>
              <p:nvPr/>
            </p:nvCxnSpPr>
            <p:spPr bwMode="auto">
              <a:xfrm>
                <a:off x="2728" y="2160"/>
                <a:ext cx="79" cy="777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prstDash val="dash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" name="AutoShape 31"/>
              <p:cNvCxnSpPr>
                <a:cxnSpLocks noChangeShapeType="1"/>
              </p:cNvCxnSpPr>
              <p:nvPr/>
            </p:nvCxnSpPr>
            <p:spPr bwMode="auto">
              <a:xfrm flipH="1">
                <a:off x="1960" y="2112"/>
                <a:ext cx="23" cy="794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prstDash val="dash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4" name="Line 32"/>
              <p:cNvSpPr>
                <a:spLocks noChangeShapeType="1"/>
              </p:cNvSpPr>
              <p:nvPr/>
            </p:nvSpPr>
            <p:spPr bwMode="auto">
              <a:xfrm flipV="1">
                <a:off x="2008" y="3120"/>
                <a:ext cx="0" cy="192"/>
              </a:xfrm>
              <a:prstGeom prst="line">
                <a:avLst/>
              </a:prstGeom>
              <a:noFill/>
              <a:ln w="12700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cxnSp>
            <p:nvCxnSpPr>
              <p:cNvPr id="35" name="AutoShape 33"/>
              <p:cNvCxnSpPr>
                <a:cxnSpLocks noChangeShapeType="1"/>
              </p:cNvCxnSpPr>
              <p:nvPr/>
            </p:nvCxnSpPr>
            <p:spPr bwMode="auto">
              <a:xfrm flipV="1">
                <a:off x="911" y="3072"/>
                <a:ext cx="795" cy="408"/>
              </a:xfrm>
              <a:prstGeom prst="curvedConnector3">
                <a:avLst>
                  <a:gd name="adj1" fmla="val 50000"/>
                </a:avLst>
              </a:prstGeom>
              <a:noFill/>
              <a:ln w="28575">
                <a:solidFill>
                  <a:srgbClr val="FF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2200" y="2640"/>
                <a:ext cx="1198" cy="384"/>
              </a:xfrm>
              <a:custGeom>
                <a:avLst/>
                <a:gdLst>
                  <a:gd name="T0" fmla="*/ 0 w 1104"/>
                  <a:gd name="T1" fmla="*/ 1426 h 248"/>
                  <a:gd name="T2" fmla="*/ 732 w 1104"/>
                  <a:gd name="T3" fmla="*/ 45 h 248"/>
                  <a:gd name="T4" fmla="*/ 1531 w 1104"/>
                  <a:gd name="T5" fmla="*/ 1150 h 248"/>
                  <a:gd name="T6" fmla="*/ 0 60000 65536"/>
                  <a:gd name="T7" fmla="*/ 0 60000 65536"/>
                  <a:gd name="T8" fmla="*/ 0 60000 65536"/>
                  <a:gd name="T9" fmla="*/ 0 w 1104"/>
                  <a:gd name="T10" fmla="*/ 0 h 248"/>
                  <a:gd name="T11" fmla="*/ 1104 w 1104"/>
                  <a:gd name="T12" fmla="*/ 248 h 2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04" h="248">
                    <a:moveTo>
                      <a:pt x="0" y="248"/>
                    </a:moveTo>
                    <a:cubicBezTo>
                      <a:pt x="172" y="132"/>
                      <a:pt x="344" y="16"/>
                      <a:pt x="528" y="8"/>
                    </a:cubicBezTo>
                    <a:cubicBezTo>
                      <a:pt x="712" y="0"/>
                      <a:pt x="908" y="100"/>
                      <a:pt x="1104" y="20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cxnSp>
            <p:nvCxnSpPr>
              <p:cNvPr id="37" name="AutoShape 35"/>
              <p:cNvCxnSpPr>
                <a:cxnSpLocks noChangeShapeType="1"/>
              </p:cNvCxnSpPr>
              <p:nvPr/>
            </p:nvCxnSpPr>
            <p:spPr bwMode="auto">
              <a:xfrm flipV="1">
                <a:off x="664" y="3120"/>
                <a:ext cx="1824" cy="633"/>
              </a:xfrm>
              <a:prstGeom prst="curvedConnector3">
                <a:avLst>
                  <a:gd name="adj1" fmla="val 50000"/>
                </a:avLst>
              </a:prstGeom>
              <a:noFill/>
              <a:ln w="12700" cap="rnd">
                <a:solidFill>
                  <a:srgbClr val="0000FF"/>
                </a:solidFill>
                <a:prstDash val="sysDot"/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" name="AutoShape 36"/>
              <p:cNvCxnSpPr>
                <a:cxnSpLocks noChangeShapeType="1"/>
              </p:cNvCxnSpPr>
              <p:nvPr/>
            </p:nvCxnSpPr>
            <p:spPr bwMode="auto">
              <a:xfrm flipV="1">
                <a:off x="856" y="3072"/>
                <a:ext cx="3230" cy="767"/>
              </a:xfrm>
              <a:prstGeom prst="curvedConnector3">
                <a:avLst>
                  <a:gd name="adj1" fmla="val 50000"/>
                </a:avLst>
              </a:prstGeom>
              <a:noFill/>
              <a:ln w="12700" cap="rnd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" name="AutoShape 37"/>
              <p:cNvCxnSpPr>
                <a:cxnSpLocks noChangeShapeType="1"/>
              </p:cNvCxnSpPr>
              <p:nvPr/>
            </p:nvCxnSpPr>
            <p:spPr bwMode="auto">
              <a:xfrm>
                <a:off x="911" y="1783"/>
                <a:ext cx="1008" cy="243"/>
              </a:xfrm>
              <a:prstGeom prst="curvedConnector3">
                <a:avLst>
                  <a:gd name="adj1" fmla="val 50000"/>
                </a:avLst>
              </a:prstGeom>
              <a:noFill/>
              <a:ln w="38100">
                <a:solidFill>
                  <a:srgbClr val="0000FF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2167" y="1763"/>
                <a:ext cx="1198" cy="240"/>
              </a:xfrm>
              <a:custGeom>
                <a:avLst/>
                <a:gdLst>
                  <a:gd name="T0" fmla="*/ 0 w 1104"/>
                  <a:gd name="T1" fmla="*/ 218 h 248"/>
                  <a:gd name="T2" fmla="*/ 732 w 1104"/>
                  <a:gd name="T3" fmla="*/ 8 h 248"/>
                  <a:gd name="T4" fmla="*/ 1531 w 1104"/>
                  <a:gd name="T5" fmla="*/ 176 h 248"/>
                  <a:gd name="T6" fmla="*/ 0 60000 65536"/>
                  <a:gd name="T7" fmla="*/ 0 60000 65536"/>
                  <a:gd name="T8" fmla="*/ 0 60000 65536"/>
                  <a:gd name="T9" fmla="*/ 0 w 1104"/>
                  <a:gd name="T10" fmla="*/ 0 h 248"/>
                  <a:gd name="T11" fmla="*/ 1104 w 1104"/>
                  <a:gd name="T12" fmla="*/ 248 h 2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04" h="248">
                    <a:moveTo>
                      <a:pt x="0" y="248"/>
                    </a:moveTo>
                    <a:cubicBezTo>
                      <a:pt x="172" y="132"/>
                      <a:pt x="344" y="16"/>
                      <a:pt x="528" y="8"/>
                    </a:cubicBezTo>
                    <a:cubicBezTo>
                      <a:pt x="712" y="0"/>
                      <a:pt x="908" y="100"/>
                      <a:pt x="1104" y="200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41" name="Line 39"/>
              <p:cNvSpPr>
                <a:spLocks noChangeShapeType="1"/>
              </p:cNvSpPr>
              <p:nvPr/>
            </p:nvSpPr>
            <p:spPr bwMode="auto">
              <a:xfrm>
                <a:off x="776" y="1462"/>
                <a:ext cx="1399" cy="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42" name="Text Box 40"/>
              <p:cNvSpPr txBox="1">
                <a:spLocks noChangeArrowheads="1"/>
              </p:cNvSpPr>
              <p:nvPr/>
            </p:nvSpPr>
            <p:spPr bwMode="auto">
              <a:xfrm>
                <a:off x="752" y="1200"/>
                <a:ext cx="1357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en-US" sz="2000" dirty="0">
                    <a:solidFill>
                      <a:srgbClr val="000000"/>
                    </a:solidFill>
                    <a:latin typeface="+mn-lt"/>
                  </a:rPr>
                  <a:t>Observation layer</a:t>
                </a:r>
              </a:p>
            </p:txBody>
          </p:sp>
          <p:sp>
            <p:nvSpPr>
              <p:cNvPr id="43" name="Line 41"/>
              <p:cNvSpPr>
                <a:spLocks noChangeShapeType="1"/>
              </p:cNvSpPr>
              <p:nvPr/>
            </p:nvSpPr>
            <p:spPr bwMode="auto">
              <a:xfrm flipH="1" flipV="1">
                <a:off x="3456" y="2064"/>
                <a:ext cx="192" cy="144"/>
              </a:xfrm>
              <a:prstGeom prst="line">
                <a:avLst/>
              </a:prstGeom>
              <a:noFill/>
              <a:ln w="12700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44" name="Line 42"/>
              <p:cNvSpPr>
                <a:spLocks noChangeShapeType="1"/>
              </p:cNvSpPr>
              <p:nvPr/>
            </p:nvSpPr>
            <p:spPr bwMode="auto">
              <a:xfrm flipH="1" flipV="1">
                <a:off x="4128" y="2064"/>
                <a:ext cx="240" cy="144"/>
              </a:xfrm>
              <a:prstGeom prst="line">
                <a:avLst/>
              </a:prstGeom>
              <a:noFill/>
              <a:ln w="12700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45" name="Line 43"/>
              <p:cNvSpPr>
                <a:spLocks noChangeShapeType="1"/>
              </p:cNvSpPr>
              <p:nvPr/>
            </p:nvSpPr>
            <p:spPr bwMode="auto">
              <a:xfrm flipH="1" flipV="1">
                <a:off x="2832" y="2112"/>
                <a:ext cx="144" cy="96"/>
              </a:xfrm>
              <a:prstGeom prst="line">
                <a:avLst/>
              </a:prstGeom>
              <a:noFill/>
              <a:ln w="12700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46" name="Line 44"/>
              <p:cNvSpPr>
                <a:spLocks noChangeShapeType="1"/>
              </p:cNvSpPr>
              <p:nvPr/>
            </p:nvSpPr>
            <p:spPr bwMode="auto">
              <a:xfrm flipH="1" flipV="1">
                <a:off x="2064" y="2064"/>
                <a:ext cx="240" cy="144"/>
              </a:xfrm>
              <a:prstGeom prst="line">
                <a:avLst/>
              </a:prstGeom>
              <a:noFill/>
              <a:ln w="12700">
                <a:solidFill>
                  <a:srgbClr val="0000CC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47" name="Rectangle 45"/>
              <p:cNvSpPr>
                <a:spLocks noChangeArrowheads="1"/>
              </p:cNvSpPr>
              <p:nvPr/>
            </p:nvSpPr>
            <p:spPr bwMode="auto">
              <a:xfrm>
                <a:off x="1824" y="3312"/>
                <a:ext cx="384" cy="2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en-US" altLang="en-US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48" name="Line 46"/>
              <p:cNvSpPr>
                <a:spLocks noChangeShapeType="1"/>
              </p:cNvSpPr>
              <p:nvPr/>
            </p:nvSpPr>
            <p:spPr bwMode="auto">
              <a:xfrm>
                <a:off x="1872" y="3360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49" name="Line 47"/>
              <p:cNvSpPr>
                <a:spLocks noChangeShapeType="1"/>
              </p:cNvSpPr>
              <p:nvPr/>
            </p:nvSpPr>
            <p:spPr bwMode="auto">
              <a:xfrm>
                <a:off x="1872" y="3408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0" name="Line 48"/>
              <p:cNvSpPr>
                <a:spLocks noChangeShapeType="1"/>
              </p:cNvSpPr>
              <p:nvPr/>
            </p:nvSpPr>
            <p:spPr bwMode="auto">
              <a:xfrm>
                <a:off x="1872" y="3456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1" name="Line 49"/>
              <p:cNvSpPr>
                <a:spLocks noChangeShapeType="1"/>
              </p:cNvSpPr>
              <p:nvPr/>
            </p:nvSpPr>
            <p:spPr bwMode="auto">
              <a:xfrm>
                <a:off x="1872" y="3504"/>
                <a:ext cx="336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2" name="Rectangle 50"/>
              <p:cNvSpPr>
                <a:spLocks noChangeArrowheads="1"/>
              </p:cNvSpPr>
              <p:nvPr/>
            </p:nvSpPr>
            <p:spPr bwMode="auto">
              <a:xfrm>
                <a:off x="2160" y="2208"/>
                <a:ext cx="384" cy="2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en-US" altLang="en-US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3" name="Line 51"/>
              <p:cNvSpPr>
                <a:spLocks noChangeShapeType="1"/>
              </p:cNvSpPr>
              <p:nvPr/>
            </p:nvSpPr>
            <p:spPr bwMode="auto">
              <a:xfrm>
                <a:off x="2208" y="2256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4" name="Line 52"/>
              <p:cNvSpPr>
                <a:spLocks noChangeShapeType="1"/>
              </p:cNvSpPr>
              <p:nvPr/>
            </p:nvSpPr>
            <p:spPr bwMode="auto">
              <a:xfrm>
                <a:off x="2208" y="2304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5" name="Line 53"/>
              <p:cNvSpPr>
                <a:spLocks noChangeShapeType="1"/>
              </p:cNvSpPr>
              <p:nvPr/>
            </p:nvSpPr>
            <p:spPr bwMode="auto">
              <a:xfrm>
                <a:off x="2208" y="2352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" name="Line 54"/>
              <p:cNvSpPr>
                <a:spLocks noChangeShapeType="1"/>
              </p:cNvSpPr>
              <p:nvPr/>
            </p:nvSpPr>
            <p:spPr bwMode="auto">
              <a:xfrm>
                <a:off x="2208" y="2400"/>
                <a:ext cx="336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7" name="Rectangle 55"/>
              <p:cNvSpPr>
                <a:spLocks noChangeArrowheads="1"/>
              </p:cNvSpPr>
              <p:nvPr/>
            </p:nvSpPr>
            <p:spPr bwMode="auto">
              <a:xfrm>
                <a:off x="3504" y="2208"/>
                <a:ext cx="384" cy="2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en-US" altLang="en-US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8" name="Line 56"/>
              <p:cNvSpPr>
                <a:spLocks noChangeShapeType="1"/>
              </p:cNvSpPr>
              <p:nvPr/>
            </p:nvSpPr>
            <p:spPr bwMode="auto">
              <a:xfrm>
                <a:off x="3552" y="2256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9" name="Line 57"/>
              <p:cNvSpPr>
                <a:spLocks noChangeShapeType="1"/>
              </p:cNvSpPr>
              <p:nvPr/>
            </p:nvSpPr>
            <p:spPr bwMode="auto">
              <a:xfrm>
                <a:off x="3552" y="2304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60" name="Line 58"/>
              <p:cNvSpPr>
                <a:spLocks noChangeShapeType="1"/>
              </p:cNvSpPr>
              <p:nvPr/>
            </p:nvSpPr>
            <p:spPr bwMode="auto">
              <a:xfrm>
                <a:off x="3552" y="2352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61" name="Line 59"/>
              <p:cNvSpPr>
                <a:spLocks noChangeShapeType="1"/>
              </p:cNvSpPr>
              <p:nvPr/>
            </p:nvSpPr>
            <p:spPr bwMode="auto">
              <a:xfrm>
                <a:off x="3552" y="2400"/>
                <a:ext cx="336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62" name="Rectangle 60"/>
              <p:cNvSpPr>
                <a:spLocks noChangeArrowheads="1"/>
              </p:cNvSpPr>
              <p:nvPr/>
            </p:nvSpPr>
            <p:spPr bwMode="auto">
              <a:xfrm>
                <a:off x="2880" y="2208"/>
                <a:ext cx="384" cy="2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en-US" altLang="en-US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63" name="Line 61"/>
              <p:cNvSpPr>
                <a:spLocks noChangeShapeType="1"/>
              </p:cNvSpPr>
              <p:nvPr/>
            </p:nvSpPr>
            <p:spPr bwMode="auto">
              <a:xfrm>
                <a:off x="2928" y="2256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64" name="Line 62"/>
              <p:cNvSpPr>
                <a:spLocks noChangeShapeType="1"/>
              </p:cNvSpPr>
              <p:nvPr/>
            </p:nvSpPr>
            <p:spPr bwMode="auto">
              <a:xfrm>
                <a:off x="2928" y="2304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65" name="Line 63"/>
              <p:cNvSpPr>
                <a:spLocks noChangeShapeType="1"/>
              </p:cNvSpPr>
              <p:nvPr/>
            </p:nvSpPr>
            <p:spPr bwMode="auto">
              <a:xfrm>
                <a:off x="2928" y="2352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66" name="Line 64"/>
              <p:cNvSpPr>
                <a:spLocks noChangeShapeType="1"/>
              </p:cNvSpPr>
              <p:nvPr/>
            </p:nvSpPr>
            <p:spPr bwMode="auto">
              <a:xfrm>
                <a:off x="2928" y="2400"/>
                <a:ext cx="336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67" name="Rectangle 65"/>
              <p:cNvSpPr>
                <a:spLocks noChangeArrowheads="1"/>
              </p:cNvSpPr>
              <p:nvPr/>
            </p:nvSpPr>
            <p:spPr bwMode="auto">
              <a:xfrm>
                <a:off x="4176" y="2208"/>
                <a:ext cx="384" cy="2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en-US" altLang="en-US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68" name="Line 66"/>
              <p:cNvSpPr>
                <a:spLocks noChangeShapeType="1"/>
              </p:cNvSpPr>
              <p:nvPr/>
            </p:nvSpPr>
            <p:spPr bwMode="auto">
              <a:xfrm>
                <a:off x="4224" y="2256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69" name="Line 67"/>
              <p:cNvSpPr>
                <a:spLocks noChangeShapeType="1"/>
              </p:cNvSpPr>
              <p:nvPr/>
            </p:nvSpPr>
            <p:spPr bwMode="auto">
              <a:xfrm>
                <a:off x="4224" y="2304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70" name="Line 68"/>
              <p:cNvSpPr>
                <a:spLocks noChangeShapeType="1"/>
              </p:cNvSpPr>
              <p:nvPr/>
            </p:nvSpPr>
            <p:spPr bwMode="auto">
              <a:xfrm>
                <a:off x="4224" y="2352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71" name="Line 69"/>
              <p:cNvSpPr>
                <a:spLocks noChangeShapeType="1"/>
              </p:cNvSpPr>
              <p:nvPr/>
            </p:nvSpPr>
            <p:spPr bwMode="auto">
              <a:xfrm>
                <a:off x="4224" y="2400"/>
                <a:ext cx="336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72" name="Rectangle 70"/>
              <p:cNvSpPr>
                <a:spLocks noChangeArrowheads="1"/>
              </p:cNvSpPr>
              <p:nvPr/>
            </p:nvSpPr>
            <p:spPr bwMode="auto">
              <a:xfrm>
                <a:off x="2640" y="3264"/>
                <a:ext cx="384" cy="2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en-US" altLang="en-US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73" name="Line 71"/>
              <p:cNvSpPr>
                <a:spLocks noChangeShapeType="1"/>
              </p:cNvSpPr>
              <p:nvPr/>
            </p:nvSpPr>
            <p:spPr bwMode="auto">
              <a:xfrm>
                <a:off x="2688" y="3312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74" name="Line 72"/>
              <p:cNvSpPr>
                <a:spLocks noChangeShapeType="1"/>
              </p:cNvSpPr>
              <p:nvPr/>
            </p:nvSpPr>
            <p:spPr bwMode="auto">
              <a:xfrm>
                <a:off x="2688" y="3360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75" name="Line 73"/>
              <p:cNvSpPr>
                <a:spLocks noChangeShapeType="1"/>
              </p:cNvSpPr>
              <p:nvPr/>
            </p:nvSpPr>
            <p:spPr bwMode="auto">
              <a:xfrm>
                <a:off x="2688" y="3408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76" name="Line 74"/>
              <p:cNvSpPr>
                <a:spLocks noChangeShapeType="1"/>
              </p:cNvSpPr>
              <p:nvPr/>
            </p:nvSpPr>
            <p:spPr bwMode="auto">
              <a:xfrm>
                <a:off x="2688" y="3456"/>
                <a:ext cx="336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77" name="Rectangle 75"/>
              <p:cNvSpPr>
                <a:spLocks noChangeArrowheads="1"/>
              </p:cNvSpPr>
              <p:nvPr/>
            </p:nvSpPr>
            <p:spPr bwMode="auto">
              <a:xfrm>
                <a:off x="3360" y="3264"/>
                <a:ext cx="384" cy="2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en-US" altLang="en-US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78" name="Line 76"/>
              <p:cNvSpPr>
                <a:spLocks noChangeShapeType="1"/>
              </p:cNvSpPr>
              <p:nvPr/>
            </p:nvSpPr>
            <p:spPr bwMode="auto">
              <a:xfrm>
                <a:off x="3408" y="3312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79" name="Line 77"/>
              <p:cNvSpPr>
                <a:spLocks noChangeShapeType="1"/>
              </p:cNvSpPr>
              <p:nvPr/>
            </p:nvSpPr>
            <p:spPr bwMode="auto">
              <a:xfrm>
                <a:off x="3408" y="3360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80" name="Line 78"/>
              <p:cNvSpPr>
                <a:spLocks noChangeShapeType="1"/>
              </p:cNvSpPr>
              <p:nvPr/>
            </p:nvSpPr>
            <p:spPr bwMode="auto">
              <a:xfrm>
                <a:off x="3408" y="3408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81" name="Line 79"/>
              <p:cNvSpPr>
                <a:spLocks noChangeShapeType="1"/>
              </p:cNvSpPr>
              <p:nvPr/>
            </p:nvSpPr>
            <p:spPr bwMode="auto">
              <a:xfrm>
                <a:off x="3408" y="3456"/>
                <a:ext cx="336" cy="0"/>
              </a:xfrm>
              <a:prstGeom prst="line">
                <a:avLst/>
              </a:prstGeom>
              <a:noFill/>
              <a:ln w="38100">
                <a:solidFill>
                  <a:srgbClr val="000066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82" name="Text Box 80"/>
              <p:cNvSpPr txBox="1">
                <a:spLocks noChangeArrowheads="1"/>
              </p:cNvSpPr>
              <p:nvPr/>
            </p:nvSpPr>
            <p:spPr bwMode="auto">
              <a:xfrm>
                <a:off x="4070" y="3216"/>
                <a:ext cx="1018" cy="585"/>
              </a:xfrm>
              <a:prstGeom prst="rect">
                <a:avLst/>
              </a:prstGeom>
              <a:noFill/>
              <a:ln w="9525">
                <a:solidFill>
                  <a:srgbClr val="00006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en-US" sz="1100" i="1" dirty="0">
                    <a:solidFill>
                      <a:srgbClr val="333399"/>
                    </a:solidFill>
                  </a:rPr>
                  <a:t>6:00AM-7:00AM 156</a:t>
                </a:r>
              </a:p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en-US" sz="1100" i="1" dirty="0">
                    <a:solidFill>
                      <a:srgbClr val="333399"/>
                    </a:solidFill>
                  </a:rPr>
                  <a:t>7:00AM-8:00AM 201</a:t>
                </a:r>
              </a:p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en-US" sz="1100" i="1" dirty="0">
                    <a:solidFill>
                      <a:srgbClr val="333399"/>
                    </a:solidFill>
                  </a:rPr>
                  <a:t>8:00AM-9:00AM 235</a:t>
                </a:r>
              </a:p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en-US" sz="1100" i="1" dirty="0">
                    <a:solidFill>
                      <a:srgbClr val="333399"/>
                    </a:solidFill>
                  </a:rPr>
                  <a:t>……</a:t>
                </a:r>
              </a:p>
            </p:txBody>
          </p:sp>
          <p:sp>
            <p:nvSpPr>
              <p:cNvPr id="83" name="Rectangle 81"/>
              <p:cNvSpPr>
                <a:spLocks noChangeArrowheads="1"/>
              </p:cNvSpPr>
              <p:nvPr/>
            </p:nvSpPr>
            <p:spPr bwMode="auto">
              <a:xfrm>
                <a:off x="4080" y="3216"/>
                <a:ext cx="1008" cy="528"/>
              </a:xfrm>
              <a:prstGeom prst="rect">
                <a:avLst/>
              </a:prstGeom>
              <a:noFill/>
              <a:ln w="9525">
                <a:solidFill>
                  <a:srgbClr val="00006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en-US" altLang="en-US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</p:grpSp>
      </p:grpSp>
      <p:sp>
        <p:nvSpPr>
          <p:cNvPr id="86" name="Rectangle 3"/>
          <p:cNvSpPr txBox="1">
            <a:spLocks noChangeArrowheads="1"/>
          </p:cNvSpPr>
          <p:nvPr/>
        </p:nvSpPr>
        <p:spPr>
          <a:xfrm>
            <a:off x="538542" y="2530006"/>
            <a:ext cx="4955025" cy="4144171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05" lvl="1" indent="-341305">
              <a:buClr>
                <a:srgbClr val="0000CC"/>
              </a:buClr>
            </a:pPr>
            <a:r>
              <a:rPr lang="en-US" altLang="en-US" dirty="0" smtClean="0"/>
              <a:t>An H-tree cubing Structure (</a:t>
            </a:r>
            <a:r>
              <a:rPr lang="en-US" altLang="en-US" dirty="0"/>
              <a:t>Ref.:  Han, et al., </a:t>
            </a:r>
            <a:r>
              <a:rPr lang="en-US" altLang="en-US" dirty="0" smtClean="0"/>
              <a:t>SIGMOD’01)</a:t>
            </a:r>
          </a:p>
          <a:p>
            <a:pPr lvl="1"/>
            <a:r>
              <a:rPr lang="en-US" altLang="en-US" dirty="0" smtClean="0"/>
              <a:t>Space preserving</a:t>
            </a:r>
          </a:p>
          <a:p>
            <a:pPr lvl="2"/>
            <a:r>
              <a:rPr lang="en-US" altLang="en-US" dirty="0" smtClean="0"/>
              <a:t>Intermediate aggregates can be computed incrementally and saved in tree nodes</a:t>
            </a:r>
          </a:p>
          <a:p>
            <a:pPr lvl="1"/>
            <a:r>
              <a:rPr lang="en-US" altLang="en-US" dirty="0" smtClean="0"/>
              <a:t>Facilitate computing other cells and multi-dimensional analysis</a:t>
            </a:r>
          </a:p>
          <a:p>
            <a:pPr lvl="1"/>
            <a:r>
              <a:rPr lang="en-US" altLang="en-US" dirty="0" smtClean="0"/>
              <a:t>H-tree with computed cells can be viewed as</a:t>
            </a:r>
            <a:r>
              <a:rPr lang="en-US" altLang="en-US" i="1" dirty="0" smtClean="0">
                <a:solidFill>
                  <a:schemeClr val="hlink"/>
                </a:solidFill>
              </a:rPr>
              <a:t> </a:t>
            </a:r>
            <a:r>
              <a:rPr lang="en-US" altLang="en-US" i="1" dirty="0" smtClean="0">
                <a:solidFill>
                  <a:srgbClr val="FF0000"/>
                </a:solidFill>
              </a:rPr>
              <a:t>stream cube</a:t>
            </a:r>
            <a:endParaRPr lang="en-US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34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058"/>
            <a:ext cx="12990136" cy="974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9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959372"/>
          </a:xfrm>
        </p:spPr>
        <p:txBody>
          <a:bodyPr>
            <a:noAutofit/>
          </a:bodyPr>
          <a:lstStyle/>
          <a:p>
            <a:pPr defTabSz="1219110"/>
            <a:r>
              <a:rPr lang="en-US" altLang="en-US" sz="4800" dirty="0"/>
              <a:t>Mining Data Streams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558" y="1392984"/>
            <a:ext cx="9304258" cy="48852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 smtClean="0"/>
              <a:t>What </a:t>
            </a:r>
            <a:r>
              <a:rPr lang="en-US" altLang="en-US" dirty="0"/>
              <a:t>is stream </a:t>
            </a:r>
            <a:r>
              <a:rPr lang="en-US" altLang="en-US" dirty="0" smtClean="0"/>
              <a:t>data?  stream data management systems? and stream data mining?   </a:t>
            </a:r>
            <a:endParaRPr lang="en-US" altLang="en-US" dirty="0"/>
          </a:p>
          <a:p>
            <a:pPr>
              <a:lnSpc>
                <a:spcPct val="150000"/>
              </a:lnSpc>
            </a:pPr>
            <a:r>
              <a:rPr lang="en-US" altLang="en-US" dirty="0" smtClean="0"/>
              <a:t>Stream </a:t>
            </a:r>
            <a:r>
              <a:rPr lang="en-US" altLang="en-US" dirty="0"/>
              <a:t>data cube and multidimensional OLAP analysis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Stream frequent pattern analysis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Stream classification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Stream cluster analysis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/>
              <a:t>Summary</a:t>
            </a:r>
            <a:endParaRPr lang="en-US" altLang="en-US" dirty="0"/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6398987" y="3533817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00CC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29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228600"/>
            <a:ext cx="11074400" cy="914400"/>
          </a:xfrm>
          <a:noFill/>
        </p:spPr>
        <p:txBody>
          <a:bodyPr lIns="92075" tIns="46038" rIns="92075" bIns="46038" anchor="ctr">
            <a:normAutofit/>
          </a:bodyPr>
          <a:lstStyle/>
          <a:p>
            <a:pPr eaLnBrk="1" hangingPunct="1"/>
            <a:r>
              <a:rPr lang="en-US" altLang="zh-CN" sz="4000" dirty="0" smtClean="0">
                <a:ea typeface="SimSun" pitchFamily="2" charset="-122"/>
              </a:rPr>
              <a:t>Mining Approximate Frequent Patterns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295400"/>
            <a:ext cx="11379200" cy="52578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sz="2400" dirty="0" smtClean="0">
                <a:ea typeface="SimSun" pitchFamily="2" charset="-122"/>
              </a:rPr>
              <a:t>Mining </a:t>
            </a:r>
            <a:r>
              <a:rPr lang="en-US" altLang="zh-CN" sz="2400" dirty="0" smtClean="0">
                <a:solidFill>
                  <a:srgbClr val="FF0000"/>
                </a:solidFill>
                <a:ea typeface="SimSun" pitchFamily="2" charset="-122"/>
              </a:rPr>
              <a:t>precise</a:t>
            </a:r>
            <a:r>
              <a:rPr lang="en-US" altLang="zh-CN" sz="2400" dirty="0" smtClean="0">
                <a:ea typeface="SimSun" pitchFamily="2" charset="-122"/>
              </a:rPr>
              <a:t> frequent patterns in stream data: </a:t>
            </a:r>
            <a:r>
              <a:rPr lang="en-US" altLang="zh-CN" sz="2400" dirty="0" smtClean="0">
                <a:solidFill>
                  <a:srgbClr val="FF0000"/>
                </a:solidFill>
                <a:ea typeface="SimSun" pitchFamily="2" charset="-122"/>
              </a:rPr>
              <a:t>Unrealistic</a:t>
            </a:r>
          </a:p>
          <a:p>
            <a:pPr lvl="1" eaLnBrk="1" hangingPunct="1"/>
            <a:r>
              <a:rPr lang="en-US" altLang="zh-CN" sz="2400" dirty="0" smtClean="0">
                <a:ea typeface="SimSun" pitchFamily="2" charset="-122"/>
              </a:rPr>
              <a:t>Cannot even store them in a compressed form (e.g., </a:t>
            </a:r>
            <a:r>
              <a:rPr lang="en-US" altLang="zh-CN" sz="2400" dirty="0" err="1" smtClean="0">
                <a:ea typeface="SimSun" pitchFamily="2" charset="-122"/>
              </a:rPr>
              <a:t>FPtree</a:t>
            </a:r>
            <a:r>
              <a:rPr lang="en-US" altLang="zh-CN" sz="2400" dirty="0" smtClean="0">
                <a:ea typeface="SimSun" pitchFamily="2" charset="-122"/>
              </a:rPr>
              <a:t>)</a:t>
            </a:r>
          </a:p>
          <a:p>
            <a:pPr eaLnBrk="1" hangingPunct="1"/>
            <a:r>
              <a:rPr lang="en-US" altLang="zh-CN" sz="2400" dirty="0" smtClean="0">
                <a:solidFill>
                  <a:srgbClr val="FF0000"/>
                </a:solidFill>
                <a:ea typeface="SimSun" pitchFamily="2" charset="-122"/>
              </a:rPr>
              <a:t>Approximate answers </a:t>
            </a:r>
            <a:r>
              <a:rPr lang="en-US" altLang="zh-CN" sz="2400" dirty="0" smtClean="0">
                <a:ea typeface="SimSun" pitchFamily="2" charset="-122"/>
              </a:rPr>
              <a:t>are often sufficient for pattern analysis</a:t>
            </a:r>
          </a:p>
          <a:p>
            <a:pPr lvl="1" eaLnBrk="1" hangingPunct="1"/>
            <a:r>
              <a:rPr lang="en-US" altLang="zh-CN" sz="2400" dirty="0" smtClean="0">
                <a:ea typeface="SimSun" pitchFamily="2" charset="-122"/>
              </a:rPr>
              <a:t>Ex.: A router</a:t>
            </a:r>
            <a:r>
              <a:rPr lang="en-US" altLang="zh-CN" sz="2400" dirty="0">
                <a:ea typeface="SimSun" pitchFamily="2" charset="-122"/>
              </a:rPr>
              <a:t> </a:t>
            </a:r>
            <a:endParaRPr lang="en-US" altLang="zh-CN" sz="2400" dirty="0" smtClean="0">
              <a:ea typeface="SimSun" pitchFamily="2" charset="-122"/>
            </a:endParaRPr>
          </a:p>
          <a:p>
            <a:pPr lvl="2"/>
            <a:r>
              <a:rPr lang="en-US" altLang="zh-CN" sz="2400" dirty="0" smtClean="0">
                <a:ea typeface="SimSun" pitchFamily="2" charset="-122"/>
              </a:rPr>
              <a:t>is </a:t>
            </a:r>
            <a:r>
              <a:rPr lang="en-US" altLang="zh-CN" sz="2400" dirty="0">
                <a:ea typeface="SimSun" pitchFamily="2" charset="-122"/>
              </a:rPr>
              <a:t>interested in all flows whose </a:t>
            </a:r>
            <a:r>
              <a:rPr lang="en-US" altLang="zh-CN" sz="2400" dirty="0" smtClean="0">
                <a:solidFill>
                  <a:srgbClr val="FF0000"/>
                </a:solidFill>
                <a:ea typeface="SimSun" pitchFamily="2" charset="-122"/>
              </a:rPr>
              <a:t>frequency</a:t>
            </a:r>
            <a:r>
              <a:rPr lang="en-US" altLang="zh-CN" sz="2400" dirty="0" smtClean="0">
                <a:ea typeface="SimSun" pitchFamily="2" charset="-122"/>
              </a:rPr>
              <a:t> is at least </a:t>
            </a:r>
            <a:r>
              <a:rPr lang="en-US" altLang="zh-CN" sz="2400" dirty="0" smtClean="0">
                <a:solidFill>
                  <a:srgbClr val="FF0000"/>
                </a:solidFill>
                <a:ea typeface="SimSun" pitchFamily="2" charset="-122"/>
              </a:rPr>
              <a:t>1% (</a:t>
            </a:r>
            <a:r>
              <a:rPr lang="el-GR" altLang="zh-CN" sz="2400" dirty="0" smtClean="0">
                <a:solidFill>
                  <a:srgbClr val="FF0000"/>
                </a:solidFill>
                <a:ea typeface="SimSun" pitchFamily="2" charset="-122"/>
                <a:cs typeface="Tahoma" pitchFamily="34" charset="0"/>
              </a:rPr>
              <a:t>σ</a:t>
            </a:r>
            <a:r>
              <a:rPr lang="en-US" altLang="zh-CN" sz="2400" dirty="0" smtClean="0">
                <a:solidFill>
                  <a:srgbClr val="FF0000"/>
                </a:solidFill>
                <a:ea typeface="SimSun" pitchFamily="2" charset="-122"/>
              </a:rPr>
              <a:t>) </a:t>
            </a:r>
            <a:r>
              <a:rPr lang="en-US" altLang="zh-CN" sz="2400" dirty="0" smtClean="0">
                <a:ea typeface="SimSun" pitchFamily="2" charset="-122"/>
              </a:rPr>
              <a:t>of the entire traffic stream seen so far </a:t>
            </a:r>
          </a:p>
          <a:p>
            <a:pPr lvl="2" eaLnBrk="1" hangingPunct="1"/>
            <a:r>
              <a:rPr lang="en-US" altLang="zh-CN" sz="2400" dirty="0" smtClean="0">
                <a:ea typeface="SimSun" pitchFamily="2" charset="-122"/>
              </a:rPr>
              <a:t>and feels that </a:t>
            </a:r>
            <a:r>
              <a:rPr lang="en-US" altLang="zh-CN" sz="2400" dirty="0" smtClean="0">
                <a:solidFill>
                  <a:srgbClr val="FF0000"/>
                </a:solidFill>
                <a:ea typeface="SimSun" pitchFamily="2" charset="-122"/>
              </a:rPr>
              <a:t>1/10 of </a:t>
            </a:r>
            <a:r>
              <a:rPr lang="el-GR" altLang="zh-CN" sz="2400" dirty="0" smtClean="0">
                <a:solidFill>
                  <a:srgbClr val="FF0000"/>
                </a:solidFill>
                <a:ea typeface="SimSun" pitchFamily="2" charset="-122"/>
              </a:rPr>
              <a:t>σ</a:t>
            </a:r>
            <a:r>
              <a:rPr lang="en-US" altLang="zh-CN" sz="2400" dirty="0" smtClean="0">
                <a:solidFill>
                  <a:srgbClr val="FF0000"/>
                </a:solidFill>
                <a:ea typeface="SimSun" pitchFamily="2" charset="-122"/>
              </a:rPr>
              <a:t> (</a:t>
            </a:r>
            <a:r>
              <a:rPr lang="el-GR" altLang="en-US" sz="2400" dirty="0" smtClean="0">
                <a:solidFill>
                  <a:srgbClr val="FF0000"/>
                </a:solidFill>
              </a:rPr>
              <a:t>ε</a:t>
            </a:r>
            <a:r>
              <a:rPr lang="en-US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ea typeface="SimSun" pitchFamily="2" charset="-122"/>
              </a:rPr>
              <a:t>= 0.1%) error </a:t>
            </a:r>
            <a:r>
              <a:rPr lang="en-US" altLang="zh-CN" sz="2400" dirty="0" smtClean="0">
                <a:ea typeface="SimSun" pitchFamily="2" charset="-122"/>
              </a:rPr>
              <a:t>is comfortable </a:t>
            </a:r>
            <a:endParaRPr lang="zh-CN" altLang="en-US" sz="2400" dirty="0" smtClean="0">
              <a:ea typeface="SimSun" pitchFamily="2" charset="-122"/>
            </a:endParaRPr>
          </a:p>
          <a:p>
            <a:pPr eaLnBrk="1" hangingPunct="1"/>
            <a:r>
              <a:rPr lang="en-US" altLang="zh-CN" sz="2400" dirty="0" smtClean="0">
                <a:ea typeface="SimSun" pitchFamily="2" charset="-122"/>
              </a:rPr>
              <a:t>How to mine frequent patterns with </a:t>
            </a:r>
            <a:r>
              <a:rPr lang="en-US" altLang="zh-CN" sz="2400" dirty="0" smtClean="0">
                <a:solidFill>
                  <a:srgbClr val="FF0000"/>
                </a:solidFill>
                <a:ea typeface="SimSun" pitchFamily="2" charset="-122"/>
              </a:rPr>
              <a:t>good approximation</a:t>
            </a:r>
            <a:r>
              <a:rPr lang="en-US" altLang="zh-CN" sz="2400" dirty="0" smtClean="0">
                <a:ea typeface="SimSun" pitchFamily="2" charset="-122"/>
              </a:rPr>
              <a:t>?</a:t>
            </a:r>
          </a:p>
          <a:p>
            <a:pPr lvl="1" eaLnBrk="1" hangingPunct="1"/>
            <a:r>
              <a:rPr lang="en-US" altLang="zh-CN" sz="2400" dirty="0" err="1" smtClean="0">
                <a:ea typeface="SimSun" pitchFamily="2" charset="-122"/>
              </a:rPr>
              <a:t>Lossy</a:t>
            </a:r>
            <a:r>
              <a:rPr lang="en-US" altLang="zh-CN" sz="2400" dirty="0" smtClean="0">
                <a:ea typeface="SimSun" pitchFamily="2" charset="-122"/>
              </a:rPr>
              <a:t> Counting Algorithm (</a:t>
            </a:r>
            <a:r>
              <a:rPr lang="en-US" altLang="zh-CN" sz="2400" dirty="0" err="1" smtClean="0">
                <a:ea typeface="SimSun" pitchFamily="2" charset="-122"/>
              </a:rPr>
              <a:t>Manku</a:t>
            </a:r>
            <a:r>
              <a:rPr lang="en-US" altLang="zh-CN" sz="2400" dirty="0" smtClean="0">
                <a:ea typeface="SimSun" pitchFamily="2" charset="-122"/>
              </a:rPr>
              <a:t> &amp; </a:t>
            </a:r>
            <a:r>
              <a:rPr lang="en-US" altLang="zh-CN" sz="2400" dirty="0" err="1" smtClean="0">
                <a:ea typeface="SimSun" pitchFamily="2" charset="-122"/>
              </a:rPr>
              <a:t>Motwani</a:t>
            </a:r>
            <a:r>
              <a:rPr lang="en-US" altLang="zh-CN" sz="2400" dirty="0" smtClean="0">
                <a:ea typeface="SimSun" pitchFamily="2" charset="-122"/>
              </a:rPr>
              <a:t>, VLDB’02)</a:t>
            </a:r>
          </a:p>
          <a:p>
            <a:pPr lvl="2" eaLnBrk="1" hangingPunct="1"/>
            <a:r>
              <a:rPr lang="en-US" altLang="zh-CN" sz="2400" dirty="0" smtClean="0">
                <a:ea typeface="SimSun" pitchFamily="2" charset="-122"/>
              </a:rPr>
              <a:t>Major ideas:  Not to keep the items with very low support count </a:t>
            </a:r>
          </a:p>
          <a:p>
            <a:pPr lvl="2" eaLnBrk="1" hangingPunct="1"/>
            <a:r>
              <a:rPr lang="en-US" altLang="zh-CN" sz="2400" dirty="0" smtClean="0">
                <a:ea typeface="SimSun" pitchFamily="2" charset="-122"/>
              </a:rPr>
              <a:t>Advantage: Guaranteed error bound</a:t>
            </a:r>
          </a:p>
          <a:p>
            <a:pPr lvl="2"/>
            <a:r>
              <a:rPr lang="en-US" altLang="zh-CN" sz="2400" dirty="0">
                <a:ea typeface="SimSun" pitchFamily="2" charset="-122"/>
              </a:rPr>
              <a:t>Disadvantage: </a:t>
            </a:r>
            <a:r>
              <a:rPr lang="en-US" altLang="zh-CN" sz="2400" dirty="0" smtClean="0">
                <a:ea typeface="SimSun" pitchFamily="2" charset="-122"/>
              </a:rPr>
              <a:t>Keeping a large set of traces</a:t>
            </a:r>
          </a:p>
        </p:txBody>
      </p:sp>
    </p:spTree>
    <p:extLst>
      <p:ext uri="{BB962C8B-B14F-4D97-AF65-F5344CB8AC3E}">
        <p14:creationId xmlns:p14="http://schemas.microsoft.com/office/powerpoint/2010/main" val="373743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6858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Lossy Counting for Frequent Single Items</a:t>
            </a:r>
          </a:p>
        </p:txBody>
      </p:sp>
      <p:grpSp>
        <p:nvGrpSpPr>
          <p:cNvPr id="8195" name="Group 1"/>
          <p:cNvGrpSpPr>
            <a:grpSpLocks/>
          </p:cNvGrpSpPr>
          <p:nvPr/>
        </p:nvGrpSpPr>
        <p:grpSpPr bwMode="auto">
          <a:xfrm>
            <a:off x="812800" y="1371600"/>
            <a:ext cx="10566400" cy="1398588"/>
            <a:chOff x="609600" y="3173414"/>
            <a:chExt cx="7924800" cy="1398588"/>
          </a:xfrm>
        </p:grpSpPr>
        <p:grpSp>
          <p:nvGrpSpPr>
            <p:cNvPr id="8276" name="Group 3"/>
            <p:cNvGrpSpPr>
              <a:grpSpLocks/>
            </p:cNvGrpSpPr>
            <p:nvPr/>
          </p:nvGrpSpPr>
          <p:grpSpPr bwMode="auto">
            <a:xfrm>
              <a:off x="2971800" y="3957638"/>
              <a:ext cx="2201863" cy="376237"/>
              <a:chOff x="1872" y="2016"/>
              <a:chExt cx="1387" cy="237"/>
            </a:xfrm>
          </p:grpSpPr>
          <p:sp>
            <p:nvSpPr>
              <p:cNvPr id="8310" name="Rectangle 4"/>
              <p:cNvSpPr>
                <a:spLocks noChangeArrowheads="1"/>
              </p:cNvSpPr>
              <p:nvPr/>
            </p:nvSpPr>
            <p:spPr bwMode="auto">
              <a:xfrm>
                <a:off x="2256" y="2112"/>
                <a:ext cx="91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311" name="Rectangle 5"/>
              <p:cNvSpPr>
                <a:spLocks noChangeArrowheads="1"/>
              </p:cNvSpPr>
              <p:nvPr/>
            </p:nvSpPr>
            <p:spPr bwMode="auto">
              <a:xfrm>
                <a:off x="1986" y="2148"/>
                <a:ext cx="91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312" name="Rectangle 6"/>
              <p:cNvSpPr>
                <a:spLocks noChangeArrowheads="1"/>
              </p:cNvSpPr>
              <p:nvPr/>
            </p:nvSpPr>
            <p:spPr bwMode="auto">
              <a:xfrm>
                <a:off x="3024" y="2016"/>
                <a:ext cx="91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313" name="Rectangle 7"/>
              <p:cNvSpPr>
                <a:spLocks noChangeArrowheads="1"/>
              </p:cNvSpPr>
              <p:nvPr/>
            </p:nvSpPr>
            <p:spPr bwMode="auto">
              <a:xfrm>
                <a:off x="2544" y="2064"/>
                <a:ext cx="91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314" name="Rectangle 8"/>
              <p:cNvSpPr>
                <a:spLocks noChangeArrowheads="1"/>
              </p:cNvSpPr>
              <p:nvPr/>
            </p:nvSpPr>
            <p:spPr bwMode="auto">
              <a:xfrm>
                <a:off x="3168" y="2064"/>
                <a:ext cx="91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315" name="Rectangle 9"/>
              <p:cNvSpPr>
                <a:spLocks noChangeArrowheads="1"/>
              </p:cNvSpPr>
              <p:nvPr/>
            </p:nvSpPr>
            <p:spPr bwMode="auto">
              <a:xfrm>
                <a:off x="2880" y="2016"/>
                <a:ext cx="91" cy="93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316" name="Rectangle 10"/>
              <p:cNvSpPr>
                <a:spLocks noChangeArrowheads="1"/>
              </p:cNvSpPr>
              <p:nvPr/>
            </p:nvSpPr>
            <p:spPr bwMode="auto">
              <a:xfrm>
                <a:off x="1872" y="2160"/>
                <a:ext cx="91" cy="9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317" name="Rectangle 11"/>
              <p:cNvSpPr>
                <a:spLocks noChangeArrowheads="1"/>
              </p:cNvSpPr>
              <p:nvPr/>
            </p:nvSpPr>
            <p:spPr bwMode="auto">
              <a:xfrm flipV="1">
                <a:off x="2400" y="206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318" name="Rectangle 12"/>
              <p:cNvSpPr>
                <a:spLocks noChangeArrowheads="1"/>
              </p:cNvSpPr>
              <p:nvPr/>
            </p:nvSpPr>
            <p:spPr bwMode="auto">
              <a:xfrm>
                <a:off x="2688" y="2064"/>
                <a:ext cx="91" cy="9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319" name="Rectangle 13"/>
              <p:cNvSpPr>
                <a:spLocks noChangeArrowheads="1"/>
              </p:cNvSpPr>
              <p:nvPr/>
            </p:nvSpPr>
            <p:spPr bwMode="auto">
              <a:xfrm>
                <a:off x="2118" y="2112"/>
                <a:ext cx="91" cy="9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8277" name="Group 14"/>
            <p:cNvGrpSpPr>
              <a:grpSpLocks/>
            </p:cNvGrpSpPr>
            <p:nvPr/>
          </p:nvGrpSpPr>
          <p:grpSpPr bwMode="auto">
            <a:xfrm>
              <a:off x="1147763" y="3173414"/>
              <a:ext cx="6500813" cy="1398588"/>
              <a:chOff x="753" y="2098"/>
              <a:chExt cx="4095" cy="881"/>
            </a:xfrm>
          </p:grpSpPr>
          <p:sp>
            <p:nvSpPr>
              <p:cNvPr id="8304" name="Line 15"/>
              <p:cNvSpPr>
                <a:spLocks noChangeShapeType="1"/>
              </p:cNvSpPr>
              <p:nvPr/>
            </p:nvSpPr>
            <p:spPr bwMode="auto">
              <a:xfrm flipV="1">
                <a:off x="1872" y="2115"/>
                <a:ext cx="0" cy="864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57189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05" name="Line 16"/>
              <p:cNvSpPr>
                <a:spLocks noChangeShapeType="1"/>
              </p:cNvSpPr>
              <p:nvPr/>
            </p:nvSpPr>
            <p:spPr bwMode="auto">
              <a:xfrm flipV="1">
                <a:off x="3354" y="2098"/>
                <a:ext cx="0" cy="881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57189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06" name="Text Box 17"/>
              <p:cNvSpPr txBox="1">
                <a:spLocks noChangeArrowheads="1"/>
              </p:cNvSpPr>
              <p:nvPr/>
            </p:nvSpPr>
            <p:spPr bwMode="auto">
              <a:xfrm>
                <a:off x="753" y="2115"/>
                <a:ext cx="591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>
                    <a:solidFill>
                      <a:srgbClr val="000000"/>
                    </a:solidFill>
                  </a:rPr>
                  <a:t>Bucket 1</a:t>
                </a:r>
              </a:p>
            </p:txBody>
          </p:sp>
          <p:sp>
            <p:nvSpPr>
              <p:cNvPr id="8307" name="Text Box 18"/>
              <p:cNvSpPr txBox="1">
                <a:spLocks noChangeArrowheads="1"/>
              </p:cNvSpPr>
              <p:nvPr/>
            </p:nvSpPr>
            <p:spPr bwMode="auto">
              <a:xfrm>
                <a:off x="2217" y="2115"/>
                <a:ext cx="591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>
                    <a:solidFill>
                      <a:srgbClr val="000000"/>
                    </a:solidFill>
                  </a:rPr>
                  <a:t>Bucket 2</a:t>
                </a:r>
              </a:p>
            </p:txBody>
          </p:sp>
          <p:sp>
            <p:nvSpPr>
              <p:cNvPr id="8308" name="Text Box 19"/>
              <p:cNvSpPr txBox="1">
                <a:spLocks noChangeArrowheads="1"/>
              </p:cNvSpPr>
              <p:nvPr/>
            </p:nvSpPr>
            <p:spPr bwMode="auto">
              <a:xfrm>
                <a:off x="3705" y="2115"/>
                <a:ext cx="591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>
                    <a:solidFill>
                      <a:srgbClr val="000000"/>
                    </a:solidFill>
                  </a:rPr>
                  <a:t>Bucket 3</a:t>
                </a:r>
              </a:p>
            </p:txBody>
          </p:sp>
          <p:sp>
            <p:nvSpPr>
              <p:cNvPr id="8309" name="Line 20"/>
              <p:cNvSpPr>
                <a:spLocks noChangeShapeType="1"/>
              </p:cNvSpPr>
              <p:nvPr/>
            </p:nvSpPr>
            <p:spPr bwMode="auto">
              <a:xfrm flipV="1">
                <a:off x="4848" y="2115"/>
                <a:ext cx="0" cy="864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57189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278" name="Group 21"/>
            <p:cNvGrpSpPr>
              <a:grpSpLocks/>
            </p:cNvGrpSpPr>
            <p:nvPr/>
          </p:nvGrpSpPr>
          <p:grpSpPr bwMode="auto">
            <a:xfrm>
              <a:off x="609600" y="3886200"/>
              <a:ext cx="2201863" cy="528638"/>
              <a:chOff x="432" y="1872"/>
              <a:chExt cx="1387" cy="333"/>
            </a:xfrm>
          </p:grpSpPr>
          <p:sp>
            <p:nvSpPr>
              <p:cNvPr id="8294" name="Rectangle 22"/>
              <p:cNvSpPr>
                <a:spLocks noChangeArrowheads="1"/>
              </p:cNvSpPr>
              <p:nvPr/>
            </p:nvSpPr>
            <p:spPr bwMode="auto">
              <a:xfrm>
                <a:off x="1008" y="1872"/>
                <a:ext cx="91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95" name="Rectangle 23"/>
              <p:cNvSpPr>
                <a:spLocks noChangeArrowheads="1"/>
              </p:cNvSpPr>
              <p:nvPr/>
            </p:nvSpPr>
            <p:spPr bwMode="auto">
              <a:xfrm>
                <a:off x="1584" y="2112"/>
                <a:ext cx="91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96" name="Rectangle 24"/>
              <p:cNvSpPr>
                <a:spLocks noChangeArrowheads="1"/>
              </p:cNvSpPr>
              <p:nvPr/>
            </p:nvSpPr>
            <p:spPr bwMode="auto">
              <a:xfrm>
                <a:off x="1728" y="2112"/>
                <a:ext cx="91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97" name="Rectangle 25"/>
              <p:cNvSpPr>
                <a:spLocks noChangeArrowheads="1"/>
              </p:cNvSpPr>
              <p:nvPr/>
            </p:nvSpPr>
            <p:spPr bwMode="auto">
              <a:xfrm>
                <a:off x="432" y="1968"/>
                <a:ext cx="91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98" name="Rectangle 26"/>
              <p:cNvSpPr>
                <a:spLocks noChangeArrowheads="1"/>
              </p:cNvSpPr>
              <p:nvPr/>
            </p:nvSpPr>
            <p:spPr bwMode="auto">
              <a:xfrm>
                <a:off x="581" y="1875"/>
                <a:ext cx="91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99" name="Rectangle 27"/>
              <p:cNvSpPr>
                <a:spLocks noChangeArrowheads="1"/>
              </p:cNvSpPr>
              <p:nvPr/>
            </p:nvSpPr>
            <p:spPr bwMode="auto">
              <a:xfrm>
                <a:off x="864" y="1872"/>
                <a:ext cx="91" cy="9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300" name="Rectangle 28"/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91" cy="9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301" name="Rectangle 29"/>
              <p:cNvSpPr>
                <a:spLocks noChangeArrowheads="1"/>
              </p:cNvSpPr>
              <p:nvPr/>
            </p:nvSpPr>
            <p:spPr bwMode="auto">
              <a:xfrm>
                <a:off x="720" y="1872"/>
                <a:ext cx="91" cy="93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302" name="Rectangle 30"/>
              <p:cNvSpPr>
                <a:spLocks noChangeArrowheads="1"/>
              </p:cNvSpPr>
              <p:nvPr/>
            </p:nvSpPr>
            <p:spPr bwMode="auto">
              <a:xfrm flipV="1">
                <a:off x="1440" y="2064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303" name="Rectangle 31"/>
              <p:cNvSpPr>
                <a:spLocks noChangeArrowheads="1"/>
              </p:cNvSpPr>
              <p:nvPr/>
            </p:nvSpPr>
            <p:spPr bwMode="auto">
              <a:xfrm>
                <a:off x="1296" y="1968"/>
                <a:ext cx="91" cy="9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8279" name="Group 32"/>
            <p:cNvGrpSpPr>
              <a:grpSpLocks/>
            </p:cNvGrpSpPr>
            <p:nvPr/>
          </p:nvGrpSpPr>
          <p:grpSpPr bwMode="auto">
            <a:xfrm>
              <a:off x="5334000" y="3810000"/>
              <a:ext cx="2209800" cy="452438"/>
              <a:chOff x="3360" y="1968"/>
              <a:chExt cx="1392" cy="285"/>
            </a:xfrm>
          </p:grpSpPr>
          <p:sp>
            <p:nvSpPr>
              <p:cNvPr id="8284" name="Rectangle 33"/>
              <p:cNvSpPr>
                <a:spLocks noChangeArrowheads="1"/>
              </p:cNvSpPr>
              <p:nvPr/>
            </p:nvSpPr>
            <p:spPr bwMode="auto">
              <a:xfrm>
                <a:off x="3360" y="2064"/>
                <a:ext cx="91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85" name="Rectangle 34"/>
              <p:cNvSpPr>
                <a:spLocks noChangeArrowheads="1"/>
              </p:cNvSpPr>
              <p:nvPr/>
            </p:nvSpPr>
            <p:spPr bwMode="auto">
              <a:xfrm>
                <a:off x="3792" y="1968"/>
                <a:ext cx="91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86" name="Rectangle 35"/>
              <p:cNvSpPr>
                <a:spLocks noChangeArrowheads="1"/>
              </p:cNvSpPr>
              <p:nvPr/>
            </p:nvSpPr>
            <p:spPr bwMode="auto">
              <a:xfrm>
                <a:off x="3648" y="1968"/>
                <a:ext cx="91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87" name="Rectangle 36"/>
              <p:cNvSpPr>
                <a:spLocks noChangeArrowheads="1"/>
              </p:cNvSpPr>
              <p:nvPr/>
            </p:nvSpPr>
            <p:spPr bwMode="auto">
              <a:xfrm>
                <a:off x="3504" y="2016"/>
                <a:ext cx="91" cy="93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88" name="Rectangle 37"/>
              <p:cNvSpPr>
                <a:spLocks noChangeArrowheads="1"/>
              </p:cNvSpPr>
              <p:nvPr/>
            </p:nvSpPr>
            <p:spPr bwMode="auto">
              <a:xfrm>
                <a:off x="3936" y="2016"/>
                <a:ext cx="91" cy="93"/>
              </a:xfrm>
              <a:prstGeom prst="rect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89" name="Rectangle 38"/>
              <p:cNvSpPr>
                <a:spLocks noChangeArrowheads="1"/>
              </p:cNvSpPr>
              <p:nvPr/>
            </p:nvSpPr>
            <p:spPr bwMode="auto">
              <a:xfrm>
                <a:off x="4080" y="2064"/>
                <a:ext cx="91" cy="93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90" name="Rectangle 39"/>
              <p:cNvSpPr>
                <a:spLocks noChangeArrowheads="1"/>
              </p:cNvSpPr>
              <p:nvPr/>
            </p:nvSpPr>
            <p:spPr bwMode="auto">
              <a:xfrm>
                <a:off x="4224" y="2064"/>
                <a:ext cx="91" cy="9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91" name="Rectangle 40"/>
              <p:cNvSpPr>
                <a:spLocks noChangeArrowheads="1"/>
              </p:cNvSpPr>
              <p:nvPr/>
            </p:nvSpPr>
            <p:spPr bwMode="auto">
              <a:xfrm>
                <a:off x="4373" y="2016"/>
                <a:ext cx="91" cy="93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92" name="Rectangle 41"/>
              <p:cNvSpPr>
                <a:spLocks noChangeArrowheads="1"/>
              </p:cNvSpPr>
              <p:nvPr/>
            </p:nvSpPr>
            <p:spPr bwMode="auto">
              <a:xfrm>
                <a:off x="4512" y="2064"/>
                <a:ext cx="91" cy="93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93" name="Rectangle 42"/>
              <p:cNvSpPr>
                <a:spLocks noChangeArrowheads="1"/>
              </p:cNvSpPr>
              <p:nvPr/>
            </p:nvSpPr>
            <p:spPr bwMode="auto">
              <a:xfrm>
                <a:off x="4661" y="2160"/>
                <a:ext cx="91" cy="93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8280" name="Group 43"/>
            <p:cNvGrpSpPr>
              <a:grpSpLocks/>
            </p:cNvGrpSpPr>
            <p:nvPr/>
          </p:nvGrpSpPr>
          <p:grpSpPr bwMode="auto">
            <a:xfrm>
              <a:off x="7781925" y="4033838"/>
              <a:ext cx="752475" cy="304800"/>
              <a:chOff x="4902" y="2208"/>
              <a:chExt cx="474" cy="192"/>
            </a:xfrm>
          </p:grpSpPr>
          <p:sp>
            <p:nvSpPr>
              <p:cNvPr id="8281" name="Rectangle 44"/>
              <p:cNvSpPr>
                <a:spLocks noChangeArrowheads="1"/>
              </p:cNvSpPr>
              <p:nvPr/>
            </p:nvSpPr>
            <p:spPr bwMode="auto">
              <a:xfrm>
                <a:off x="4902" y="2208"/>
                <a:ext cx="90" cy="9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82" name="Rectangle 45"/>
              <p:cNvSpPr>
                <a:spLocks noChangeArrowheads="1"/>
              </p:cNvSpPr>
              <p:nvPr/>
            </p:nvSpPr>
            <p:spPr bwMode="auto">
              <a:xfrm>
                <a:off x="5088" y="2256"/>
                <a:ext cx="90" cy="93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83" name="Rectangle 46"/>
              <p:cNvSpPr>
                <a:spLocks noChangeArrowheads="1"/>
              </p:cNvSpPr>
              <p:nvPr/>
            </p:nvSpPr>
            <p:spPr bwMode="auto">
              <a:xfrm>
                <a:off x="5286" y="2307"/>
                <a:ext cx="90" cy="93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</p:grpSp>
      <p:sp>
        <p:nvSpPr>
          <p:cNvPr id="8196" name="Text Box 47"/>
          <p:cNvSpPr txBox="1">
            <a:spLocks noChangeArrowheads="1"/>
          </p:cNvSpPr>
          <p:nvPr/>
        </p:nvSpPr>
        <p:spPr bwMode="auto">
          <a:xfrm>
            <a:off x="2478027" y="2819401"/>
            <a:ext cx="7064498" cy="461665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rgbClr val="000000"/>
                </a:solidFill>
              </a:rPr>
              <a:t>Divide stream into ‘buckets’ (bucket size is 1/ </a:t>
            </a:r>
            <a:r>
              <a:rPr lang="el-GR" altLang="en-US" dirty="0">
                <a:solidFill>
                  <a:srgbClr val="000000"/>
                </a:solidFill>
              </a:rPr>
              <a:t>ε</a:t>
            </a:r>
            <a:r>
              <a:rPr lang="en-US" altLang="zh-CN" dirty="0">
                <a:solidFill>
                  <a:srgbClr val="000000"/>
                </a:solidFill>
              </a:rPr>
              <a:t> = 1000) </a:t>
            </a:r>
          </a:p>
        </p:txBody>
      </p:sp>
      <p:sp>
        <p:nvSpPr>
          <p:cNvPr id="8197" name="Text Box 32"/>
          <p:cNvSpPr txBox="1">
            <a:spLocks noChangeArrowheads="1"/>
          </p:cNvSpPr>
          <p:nvPr/>
        </p:nvSpPr>
        <p:spPr bwMode="auto">
          <a:xfrm>
            <a:off x="546101" y="4648201"/>
            <a:ext cx="5992218" cy="461665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rgbClr val="000000"/>
                </a:solidFill>
              </a:rPr>
              <a:t>At bucket boundary, decrease all counters by 1</a:t>
            </a:r>
          </a:p>
        </p:txBody>
      </p:sp>
      <p:grpSp>
        <p:nvGrpSpPr>
          <p:cNvPr id="8198" name="Group 51"/>
          <p:cNvGrpSpPr>
            <a:grpSpLocks/>
          </p:cNvGrpSpPr>
          <p:nvPr/>
        </p:nvGrpSpPr>
        <p:grpSpPr bwMode="auto">
          <a:xfrm>
            <a:off x="609600" y="3824288"/>
            <a:ext cx="10871200" cy="742950"/>
            <a:chOff x="209550" y="2743200"/>
            <a:chExt cx="8153400" cy="800100"/>
          </a:xfrm>
        </p:grpSpPr>
        <p:grpSp>
          <p:nvGrpSpPr>
            <p:cNvPr id="8245" name="Group 3"/>
            <p:cNvGrpSpPr>
              <a:grpSpLocks/>
            </p:cNvGrpSpPr>
            <p:nvPr/>
          </p:nvGrpSpPr>
          <p:grpSpPr bwMode="auto">
            <a:xfrm>
              <a:off x="209550" y="2743200"/>
              <a:ext cx="2514600" cy="533400"/>
              <a:chOff x="-204" y="2160"/>
              <a:chExt cx="1584" cy="336"/>
            </a:xfrm>
          </p:grpSpPr>
          <p:sp>
            <p:nvSpPr>
              <p:cNvPr id="8274" name="Text Box 4"/>
              <p:cNvSpPr txBox="1">
                <a:spLocks noChangeArrowheads="1"/>
              </p:cNvSpPr>
              <p:nvPr/>
            </p:nvSpPr>
            <p:spPr bwMode="auto">
              <a:xfrm>
                <a:off x="-204" y="2160"/>
                <a:ext cx="1584" cy="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>
                    <a:solidFill>
                      <a:srgbClr val="000000"/>
                    </a:solidFill>
                    <a:latin typeface="Verdana" pitchFamily="34" charset="0"/>
                  </a:rPr>
                  <a:t> </a:t>
                </a:r>
                <a:r>
                  <a:rPr lang="en-US" altLang="zh-CN">
                    <a:solidFill>
                      <a:srgbClr val="000000"/>
                    </a:solidFill>
                  </a:rPr>
                  <a:t>Empty (summary)</a:t>
                </a:r>
              </a:p>
            </p:txBody>
          </p:sp>
          <p:sp>
            <p:nvSpPr>
              <p:cNvPr id="8275" name="Line 5"/>
              <p:cNvSpPr>
                <a:spLocks noChangeShapeType="1"/>
              </p:cNvSpPr>
              <p:nvPr/>
            </p:nvSpPr>
            <p:spPr bwMode="auto">
              <a:xfrm>
                <a:off x="-192" y="2496"/>
                <a:ext cx="14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57189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246" name="Group 6"/>
            <p:cNvGrpSpPr>
              <a:grpSpLocks/>
            </p:cNvGrpSpPr>
            <p:nvPr/>
          </p:nvGrpSpPr>
          <p:grpSpPr bwMode="auto">
            <a:xfrm>
              <a:off x="2743200" y="2819403"/>
              <a:ext cx="2819400" cy="630238"/>
              <a:chOff x="1440" y="2208"/>
              <a:chExt cx="1776" cy="397"/>
            </a:xfrm>
          </p:grpSpPr>
          <p:grpSp>
            <p:nvGrpSpPr>
              <p:cNvPr id="8262" name="Group 7"/>
              <p:cNvGrpSpPr>
                <a:grpSpLocks/>
              </p:cNvGrpSpPr>
              <p:nvPr/>
            </p:nvGrpSpPr>
            <p:grpSpPr bwMode="auto">
              <a:xfrm>
                <a:off x="1829" y="2259"/>
                <a:ext cx="1387" cy="333"/>
                <a:chOff x="1829" y="2259"/>
                <a:chExt cx="1387" cy="333"/>
              </a:xfrm>
            </p:grpSpPr>
            <p:sp>
              <p:nvSpPr>
                <p:cNvPr id="8264" name="Rectangle 8"/>
                <p:cNvSpPr>
                  <a:spLocks noChangeArrowheads="1"/>
                </p:cNvSpPr>
                <p:nvPr/>
              </p:nvSpPr>
              <p:spPr bwMode="auto">
                <a:xfrm>
                  <a:off x="2405" y="2259"/>
                  <a:ext cx="91" cy="93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8265" name="Rectangle 9"/>
                <p:cNvSpPr>
                  <a:spLocks noChangeArrowheads="1"/>
                </p:cNvSpPr>
                <p:nvPr/>
              </p:nvSpPr>
              <p:spPr bwMode="auto">
                <a:xfrm>
                  <a:off x="2981" y="2499"/>
                  <a:ext cx="91" cy="93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8266" name="Rectangle 10"/>
                <p:cNvSpPr>
                  <a:spLocks noChangeArrowheads="1"/>
                </p:cNvSpPr>
                <p:nvPr/>
              </p:nvSpPr>
              <p:spPr bwMode="auto">
                <a:xfrm>
                  <a:off x="3125" y="2499"/>
                  <a:ext cx="91" cy="93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8267" name="Rectangle 11"/>
                <p:cNvSpPr>
                  <a:spLocks noChangeArrowheads="1"/>
                </p:cNvSpPr>
                <p:nvPr/>
              </p:nvSpPr>
              <p:spPr bwMode="auto">
                <a:xfrm>
                  <a:off x="1829" y="2355"/>
                  <a:ext cx="91" cy="93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8268" name="Rectangle 12"/>
                <p:cNvSpPr>
                  <a:spLocks noChangeArrowheads="1"/>
                </p:cNvSpPr>
                <p:nvPr/>
              </p:nvSpPr>
              <p:spPr bwMode="auto">
                <a:xfrm>
                  <a:off x="1978" y="2262"/>
                  <a:ext cx="91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8269" name="Rectangle 13"/>
                <p:cNvSpPr>
                  <a:spLocks noChangeArrowheads="1"/>
                </p:cNvSpPr>
                <p:nvPr/>
              </p:nvSpPr>
              <p:spPr bwMode="auto">
                <a:xfrm>
                  <a:off x="2261" y="2259"/>
                  <a:ext cx="91" cy="93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8270" name="Rectangle 14"/>
                <p:cNvSpPr>
                  <a:spLocks noChangeArrowheads="1"/>
                </p:cNvSpPr>
                <p:nvPr/>
              </p:nvSpPr>
              <p:spPr bwMode="auto">
                <a:xfrm>
                  <a:off x="2549" y="2307"/>
                  <a:ext cx="91" cy="93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8271" name="Rectangle 15"/>
                <p:cNvSpPr>
                  <a:spLocks noChangeArrowheads="1"/>
                </p:cNvSpPr>
                <p:nvPr/>
              </p:nvSpPr>
              <p:spPr bwMode="auto">
                <a:xfrm>
                  <a:off x="2117" y="2259"/>
                  <a:ext cx="91" cy="93"/>
                </a:xfrm>
                <a:prstGeom prst="rect">
                  <a:avLst/>
                </a:prstGeom>
                <a:solidFill>
                  <a:srgbClr val="99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8272" name="Rectangle 16"/>
                <p:cNvSpPr>
                  <a:spLocks noChangeArrowheads="1"/>
                </p:cNvSpPr>
                <p:nvPr/>
              </p:nvSpPr>
              <p:spPr bwMode="auto">
                <a:xfrm flipV="1">
                  <a:off x="2837" y="2451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8273" name="Rectangle 17"/>
                <p:cNvSpPr>
                  <a:spLocks noChangeArrowheads="1"/>
                </p:cNvSpPr>
                <p:nvPr/>
              </p:nvSpPr>
              <p:spPr bwMode="auto">
                <a:xfrm>
                  <a:off x="2693" y="2355"/>
                  <a:ext cx="91" cy="93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</p:grpSp>
          <p:sp>
            <p:nvSpPr>
              <p:cNvPr id="8263" name="Text Box 18"/>
              <p:cNvSpPr txBox="1">
                <a:spLocks noChangeArrowheads="1"/>
              </p:cNvSpPr>
              <p:nvPr/>
            </p:nvSpPr>
            <p:spPr bwMode="auto">
              <a:xfrm>
                <a:off x="1440" y="2208"/>
                <a:ext cx="246" cy="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3200">
                    <a:solidFill>
                      <a:srgbClr val="000000"/>
                    </a:solidFill>
                    <a:latin typeface="Verdana" pitchFamily="34" charset="0"/>
                  </a:rPr>
                  <a:t>+</a:t>
                </a:r>
              </a:p>
            </p:txBody>
          </p:sp>
        </p:grpSp>
        <p:grpSp>
          <p:nvGrpSpPr>
            <p:cNvPr id="8247" name="Group 19"/>
            <p:cNvGrpSpPr>
              <a:grpSpLocks/>
            </p:cNvGrpSpPr>
            <p:nvPr/>
          </p:nvGrpSpPr>
          <p:grpSpPr bwMode="auto">
            <a:xfrm>
              <a:off x="5943600" y="2819400"/>
              <a:ext cx="2362200" cy="666750"/>
              <a:chOff x="3672" y="2280"/>
              <a:chExt cx="1488" cy="420"/>
            </a:xfrm>
          </p:grpSpPr>
          <p:sp>
            <p:nvSpPr>
              <p:cNvPr id="8251" name="Rectangle 20"/>
              <p:cNvSpPr>
                <a:spLocks noChangeArrowheads="1"/>
              </p:cNvSpPr>
              <p:nvPr/>
            </p:nvSpPr>
            <p:spPr bwMode="auto">
              <a:xfrm>
                <a:off x="3862" y="2597"/>
                <a:ext cx="98" cy="10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52" name="Line 21"/>
              <p:cNvSpPr>
                <a:spLocks noChangeShapeType="1"/>
              </p:cNvSpPr>
              <p:nvPr/>
            </p:nvSpPr>
            <p:spPr bwMode="auto">
              <a:xfrm>
                <a:off x="3672" y="2700"/>
                <a:ext cx="14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57189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53" name="Rectangle 22"/>
              <p:cNvSpPr>
                <a:spLocks noChangeArrowheads="1"/>
              </p:cNvSpPr>
              <p:nvPr/>
            </p:nvSpPr>
            <p:spPr bwMode="auto">
              <a:xfrm>
                <a:off x="3862" y="2490"/>
                <a:ext cx="98" cy="10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54" name="Rectangle 23"/>
              <p:cNvSpPr>
                <a:spLocks noChangeArrowheads="1"/>
              </p:cNvSpPr>
              <p:nvPr/>
            </p:nvSpPr>
            <p:spPr bwMode="auto">
              <a:xfrm>
                <a:off x="3862" y="2387"/>
                <a:ext cx="98" cy="10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55" name="Rectangle 24"/>
              <p:cNvSpPr>
                <a:spLocks noChangeArrowheads="1"/>
              </p:cNvSpPr>
              <p:nvPr/>
            </p:nvSpPr>
            <p:spPr bwMode="auto">
              <a:xfrm>
                <a:off x="3862" y="2280"/>
                <a:ext cx="98" cy="10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56" name="Rectangle 25"/>
              <p:cNvSpPr>
                <a:spLocks noChangeArrowheads="1"/>
              </p:cNvSpPr>
              <p:nvPr/>
            </p:nvSpPr>
            <p:spPr bwMode="auto">
              <a:xfrm>
                <a:off x="3960" y="2598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57" name="Rectangle 26"/>
              <p:cNvSpPr>
                <a:spLocks noChangeArrowheads="1"/>
              </p:cNvSpPr>
              <p:nvPr/>
            </p:nvSpPr>
            <p:spPr bwMode="auto">
              <a:xfrm>
                <a:off x="3960" y="2502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58" name="Rectangle 27"/>
              <p:cNvSpPr>
                <a:spLocks noChangeArrowheads="1"/>
              </p:cNvSpPr>
              <p:nvPr/>
            </p:nvSpPr>
            <p:spPr bwMode="auto">
              <a:xfrm>
                <a:off x="4061" y="2595"/>
                <a:ext cx="91" cy="93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59" name="Rectangle 28"/>
              <p:cNvSpPr>
                <a:spLocks noChangeArrowheads="1"/>
              </p:cNvSpPr>
              <p:nvPr/>
            </p:nvSpPr>
            <p:spPr bwMode="auto">
              <a:xfrm>
                <a:off x="4146" y="2595"/>
                <a:ext cx="91" cy="9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60" name="Rectangle 29"/>
              <p:cNvSpPr>
                <a:spLocks noChangeArrowheads="1"/>
              </p:cNvSpPr>
              <p:nvPr/>
            </p:nvSpPr>
            <p:spPr bwMode="auto">
              <a:xfrm>
                <a:off x="4247" y="2595"/>
                <a:ext cx="91" cy="93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61" name="Rectangle 30"/>
              <p:cNvSpPr>
                <a:spLocks noChangeArrowheads="1"/>
              </p:cNvSpPr>
              <p:nvPr/>
            </p:nvSpPr>
            <p:spPr bwMode="auto">
              <a:xfrm flipV="1">
                <a:off x="4338" y="2592"/>
                <a:ext cx="96" cy="96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sp>
          <p:nvSpPr>
            <p:cNvPr id="8248" name="Rectangle 34"/>
            <p:cNvSpPr>
              <a:spLocks noChangeArrowheads="1"/>
            </p:cNvSpPr>
            <p:nvPr/>
          </p:nvSpPr>
          <p:spPr bwMode="auto">
            <a:xfrm>
              <a:off x="5924550" y="3333750"/>
              <a:ext cx="2438400" cy="209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8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8249" name="Line 35"/>
            <p:cNvSpPr>
              <a:spLocks noChangeShapeType="1"/>
            </p:cNvSpPr>
            <p:nvPr/>
          </p:nvSpPr>
          <p:spPr bwMode="auto">
            <a:xfrm>
              <a:off x="5924550" y="3324225"/>
              <a:ext cx="2362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50" name="Line 36"/>
            <p:cNvSpPr>
              <a:spLocks noChangeShapeType="1"/>
            </p:cNvSpPr>
            <p:nvPr/>
          </p:nvSpPr>
          <p:spPr bwMode="auto">
            <a:xfrm>
              <a:off x="5791200" y="3124200"/>
              <a:ext cx="152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8199" name="Group 83"/>
          <p:cNvGrpSpPr>
            <a:grpSpLocks/>
          </p:cNvGrpSpPr>
          <p:nvPr/>
        </p:nvGrpSpPr>
        <p:grpSpPr bwMode="auto">
          <a:xfrm>
            <a:off x="709085" y="5467350"/>
            <a:ext cx="10712449" cy="1176338"/>
            <a:chOff x="304800" y="2655888"/>
            <a:chExt cx="8077200" cy="1211262"/>
          </a:xfrm>
        </p:grpSpPr>
        <p:grpSp>
          <p:nvGrpSpPr>
            <p:cNvPr id="8205" name="Group 3"/>
            <p:cNvGrpSpPr>
              <a:grpSpLocks/>
            </p:cNvGrpSpPr>
            <p:nvPr/>
          </p:nvGrpSpPr>
          <p:grpSpPr bwMode="auto">
            <a:xfrm>
              <a:off x="304800" y="3236913"/>
              <a:ext cx="2362200" cy="496887"/>
              <a:chOff x="290" y="2315"/>
              <a:chExt cx="1488" cy="313"/>
            </a:xfrm>
          </p:grpSpPr>
          <p:sp>
            <p:nvSpPr>
              <p:cNvPr id="8240" name="Rectangle 4"/>
              <p:cNvSpPr>
                <a:spLocks noChangeArrowheads="1"/>
              </p:cNvSpPr>
              <p:nvPr/>
            </p:nvSpPr>
            <p:spPr bwMode="auto">
              <a:xfrm>
                <a:off x="480" y="2525"/>
                <a:ext cx="98" cy="10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41" name="Line 5"/>
              <p:cNvSpPr>
                <a:spLocks noChangeShapeType="1"/>
              </p:cNvSpPr>
              <p:nvPr/>
            </p:nvSpPr>
            <p:spPr bwMode="auto">
              <a:xfrm>
                <a:off x="290" y="2628"/>
                <a:ext cx="14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57189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42" name="Rectangle 6"/>
              <p:cNvSpPr>
                <a:spLocks noChangeArrowheads="1"/>
              </p:cNvSpPr>
              <p:nvPr/>
            </p:nvSpPr>
            <p:spPr bwMode="auto">
              <a:xfrm>
                <a:off x="480" y="2418"/>
                <a:ext cx="98" cy="10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43" name="Rectangle 7"/>
              <p:cNvSpPr>
                <a:spLocks noChangeArrowheads="1"/>
              </p:cNvSpPr>
              <p:nvPr/>
            </p:nvSpPr>
            <p:spPr bwMode="auto">
              <a:xfrm>
                <a:off x="480" y="2315"/>
                <a:ext cx="98" cy="10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44" name="Rectangle 8"/>
              <p:cNvSpPr>
                <a:spLocks noChangeArrowheads="1"/>
              </p:cNvSpPr>
              <p:nvPr/>
            </p:nvSpPr>
            <p:spPr bwMode="auto">
              <a:xfrm>
                <a:off x="578" y="2526"/>
                <a:ext cx="96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8206" name="Group 85"/>
            <p:cNvGrpSpPr>
              <a:grpSpLocks/>
            </p:cNvGrpSpPr>
            <p:nvPr/>
          </p:nvGrpSpPr>
          <p:grpSpPr bwMode="auto">
            <a:xfrm>
              <a:off x="2667000" y="2655888"/>
              <a:ext cx="5715000" cy="1211262"/>
              <a:chOff x="2667000" y="2655888"/>
              <a:chExt cx="5715000" cy="1211262"/>
            </a:xfrm>
          </p:grpSpPr>
          <p:grpSp>
            <p:nvGrpSpPr>
              <p:cNvPr id="8207" name="Group 9"/>
              <p:cNvGrpSpPr>
                <a:grpSpLocks/>
              </p:cNvGrpSpPr>
              <p:nvPr/>
            </p:nvGrpSpPr>
            <p:grpSpPr bwMode="auto">
              <a:xfrm>
                <a:off x="2667000" y="2819400"/>
                <a:ext cx="2795588" cy="601663"/>
                <a:chOff x="1594" y="2208"/>
                <a:chExt cx="1761" cy="379"/>
              </a:xfrm>
            </p:grpSpPr>
            <p:grpSp>
              <p:nvGrpSpPr>
                <p:cNvPr id="8228" name="Group 10"/>
                <p:cNvGrpSpPr>
                  <a:grpSpLocks/>
                </p:cNvGrpSpPr>
                <p:nvPr/>
              </p:nvGrpSpPr>
              <p:grpSpPr bwMode="auto">
                <a:xfrm>
                  <a:off x="1968" y="2208"/>
                  <a:ext cx="1387" cy="237"/>
                  <a:chOff x="1872" y="2016"/>
                  <a:chExt cx="1387" cy="237"/>
                </a:xfrm>
              </p:grpSpPr>
              <p:sp>
                <p:nvSpPr>
                  <p:cNvPr id="8230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2256" y="2112"/>
                    <a:ext cx="91" cy="93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ts val="6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ts val="6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ts val="6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defTabSz="457189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800">
                      <a:solidFill>
                        <a:srgbClr val="000000"/>
                      </a:solidFill>
                      <a:latin typeface="Tahoma" pitchFamily="34" charset="0"/>
                    </a:endParaRPr>
                  </a:p>
                </p:txBody>
              </p:sp>
              <p:sp>
                <p:nvSpPr>
                  <p:cNvPr id="8231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1986" y="2148"/>
                    <a:ext cx="91" cy="93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ts val="6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ts val="6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ts val="6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defTabSz="457189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800">
                      <a:solidFill>
                        <a:srgbClr val="000000"/>
                      </a:solidFill>
                      <a:latin typeface="Tahoma" pitchFamily="34" charset="0"/>
                    </a:endParaRPr>
                  </a:p>
                </p:txBody>
              </p:sp>
              <p:sp>
                <p:nvSpPr>
                  <p:cNvPr id="8232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024" y="2016"/>
                    <a:ext cx="91" cy="93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ts val="6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ts val="6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ts val="6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defTabSz="457189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800">
                      <a:solidFill>
                        <a:srgbClr val="000000"/>
                      </a:solidFill>
                      <a:latin typeface="Tahoma" pitchFamily="34" charset="0"/>
                    </a:endParaRPr>
                  </a:p>
                </p:txBody>
              </p:sp>
              <p:sp>
                <p:nvSpPr>
                  <p:cNvPr id="8233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2544" y="2064"/>
                    <a:ext cx="91" cy="93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ts val="6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ts val="6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ts val="6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defTabSz="457189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800">
                      <a:solidFill>
                        <a:srgbClr val="000000"/>
                      </a:solidFill>
                      <a:latin typeface="Tahoma" pitchFamily="34" charset="0"/>
                    </a:endParaRPr>
                  </a:p>
                </p:txBody>
              </p:sp>
              <p:sp>
                <p:nvSpPr>
                  <p:cNvPr id="8234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3168" y="2064"/>
                    <a:ext cx="91" cy="93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ts val="6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ts val="6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ts val="6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defTabSz="457189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800">
                      <a:solidFill>
                        <a:srgbClr val="000000"/>
                      </a:solidFill>
                      <a:latin typeface="Tahoma" pitchFamily="34" charset="0"/>
                    </a:endParaRPr>
                  </a:p>
                </p:txBody>
              </p:sp>
              <p:sp>
                <p:nvSpPr>
                  <p:cNvPr id="8235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016"/>
                    <a:ext cx="91" cy="93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ts val="6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ts val="6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ts val="6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defTabSz="457189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800">
                      <a:solidFill>
                        <a:srgbClr val="000000"/>
                      </a:solidFill>
                      <a:latin typeface="Tahoma" pitchFamily="34" charset="0"/>
                    </a:endParaRPr>
                  </a:p>
                </p:txBody>
              </p:sp>
              <p:sp>
                <p:nvSpPr>
                  <p:cNvPr id="8236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2160"/>
                    <a:ext cx="91" cy="93"/>
                  </a:xfrm>
                  <a:prstGeom prst="rect">
                    <a:avLst/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ts val="6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ts val="6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ts val="6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defTabSz="457189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800">
                      <a:solidFill>
                        <a:srgbClr val="000000"/>
                      </a:solidFill>
                      <a:latin typeface="Tahoma" pitchFamily="34" charset="0"/>
                    </a:endParaRPr>
                  </a:p>
                </p:txBody>
              </p:sp>
              <p:sp>
                <p:nvSpPr>
                  <p:cNvPr id="8237" name="Rectangle 18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400" y="2064"/>
                    <a:ext cx="96" cy="96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ts val="6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ts val="6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ts val="6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defTabSz="457189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800">
                      <a:solidFill>
                        <a:srgbClr val="000000"/>
                      </a:solidFill>
                      <a:latin typeface="Tahoma" pitchFamily="34" charset="0"/>
                    </a:endParaRPr>
                  </a:p>
                </p:txBody>
              </p:sp>
              <p:sp>
                <p:nvSpPr>
                  <p:cNvPr id="8238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2688" y="2064"/>
                    <a:ext cx="91" cy="93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ts val="6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ts val="6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ts val="6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defTabSz="457189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800">
                      <a:solidFill>
                        <a:srgbClr val="000000"/>
                      </a:solidFill>
                      <a:latin typeface="Tahoma" pitchFamily="34" charset="0"/>
                    </a:endParaRPr>
                  </a:p>
                </p:txBody>
              </p:sp>
              <p:sp>
                <p:nvSpPr>
                  <p:cNvPr id="8239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2118" y="2112"/>
                    <a:ext cx="91" cy="93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ts val="6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ts val="6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ts val="6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defTabSz="457189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800">
                      <a:solidFill>
                        <a:srgbClr val="000000"/>
                      </a:solidFill>
                      <a:latin typeface="Tahoma" pitchFamily="34" charset="0"/>
                    </a:endParaRPr>
                  </a:p>
                </p:txBody>
              </p:sp>
            </p:grpSp>
            <p:sp>
              <p:nvSpPr>
                <p:cNvPr id="822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594" y="2208"/>
                  <a:ext cx="248" cy="3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3200">
                      <a:solidFill>
                        <a:srgbClr val="000000"/>
                      </a:solidFill>
                      <a:latin typeface="Verdana" pitchFamily="34" charset="0"/>
                    </a:rPr>
                    <a:t>+</a:t>
                  </a:r>
                </a:p>
              </p:txBody>
            </p:sp>
          </p:grpSp>
          <p:grpSp>
            <p:nvGrpSpPr>
              <p:cNvPr id="8208" name="Group 22"/>
              <p:cNvGrpSpPr>
                <a:grpSpLocks/>
              </p:cNvGrpSpPr>
              <p:nvPr/>
            </p:nvGrpSpPr>
            <p:grpSpPr bwMode="auto">
              <a:xfrm>
                <a:off x="5943600" y="2655888"/>
                <a:ext cx="2362200" cy="1154112"/>
                <a:chOff x="3648" y="2057"/>
                <a:chExt cx="1488" cy="727"/>
              </a:xfrm>
            </p:grpSpPr>
            <p:sp>
              <p:nvSpPr>
                <p:cNvPr id="8212" name="Rectangle 23"/>
                <p:cNvSpPr>
                  <a:spLocks noChangeArrowheads="1"/>
                </p:cNvSpPr>
                <p:nvPr/>
              </p:nvSpPr>
              <p:spPr bwMode="auto">
                <a:xfrm>
                  <a:off x="3834" y="2364"/>
                  <a:ext cx="98" cy="103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8213" name="Rectangle 24"/>
                <p:cNvSpPr>
                  <a:spLocks noChangeArrowheads="1"/>
                </p:cNvSpPr>
                <p:nvPr/>
              </p:nvSpPr>
              <p:spPr bwMode="auto">
                <a:xfrm>
                  <a:off x="3936" y="2586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8214" name="Rectangle 25"/>
                <p:cNvSpPr>
                  <a:spLocks noChangeArrowheads="1"/>
                </p:cNvSpPr>
                <p:nvPr/>
              </p:nvSpPr>
              <p:spPr bwMode="auto">
                <a:xfrm>
                  <a:off x="4320" y="2688"/>
                  <a:ext cx="91" cy="93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8215" name="Rectangle 26"/>
                <p:cNvSpPr>
                  <a:spLocks noChangeArrowheads="1"/>
                </p:cNvSpPr>
                <p:nvPr/>
              </p:nvSpPr>
              <p:spPr bwMode="auto">
                <a:xfrm>
                  <a:off x="4224" y="2688"/>
                  <a:ext cx="91" cy="93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8216" name="Rectangle 27"/>
                <p:cNvSpPr>
                  <a:spLocks noChangeArrowheads="1"/>
                </p:cNvSpPr>
                <p:nvPr/>
              </p:nvSpPr>
              <p:spPr bwMode="auto">
                <a:xfrm>
                  <a:off x="4128" y="2688"/>
                  <a:ext cx="91" cy="93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8217" name="Rectangle 28"/>
                <p:cNvSpPr>
                  <a:spLocks noChangeArrowheads="1"/>
                </p:cNvSpPr>
                <p:nvPr/>
              </p:nvSpPr>
              <p:spPr bwMode="auto">
                <a:xfrm flipV="1">
                  <a:off x="4032" y="2682"/>
                  <a:ext cx="9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  <p:grpSp>
              <p:nvGrpSpPr>
                <p:cNvPr id="8218" name="Group 29"/>
                <p:cNvGrpSpPr>
                  <a:grpSpLocks/>
                </p:cNvGrpSpPr>
                <p:nvPr/>
              </p:nvGrpSpPr>
              <p:grpSpPr bwMode="auto">
                <a:xfrm>
                  <a:off x="3648" y="2471"/>
                  <a:ext cx="1488" cy="313"/>
                  <a:chOff x="290" y="2315"/>
                  <a:chExt cx="1488" cy="313"/>
                </a:xfrm>
              </p:grpSpPr>
              <p:sp>
                <p:nvSpPr>
                  <p:cNvPr id="8223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480" y="2525"/>
                    <a:ext cx="98" cy="103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ts val="6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ts val="6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ts val="6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defTabSz="457189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800">
                      <a:solidFill>
                        <a:srgbClr val="000000"/>
                      </a:solidFill>
                      <a:latin typeface="Tahoma" pitchFamily="34" charset="0"/>
                    </a:endParaRPr>
                  </a:p>
                </p:txBody>
              </p:sp>
              <p:sp>
                <p:nvSpPr>
                  <p:cNvPr id="8224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290" y="2628"/>
                    <a:ext cx="1488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defTabSz="457189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8225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480" y="2418"/>
                    <a:ext cx="98" cy="103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ts val="6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ts val="6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ts val="6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defTabSz="457189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800">
                      <a:solidFill>
                        <a:srgbClr val="000000"/>
                      </a:solidFill>
                      <a:latin typeface="Tahoma" pitchFamily="34" charset="0"/>
                    </a:endParaRPr>
                  </a:p>
                </p:txBody>
              </p:sp>
              <p:sp>
                <p:nvSpPr>
                  <p:cNvPr id="8226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480" y="2315"/>
                    <a:ext cx="98" cy="103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ts val="6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ts val="6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ts val="6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defTabSz="457189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800">
                      <a:solidFill>
                        <a:srgbClr val="000000"/>
                      </a:solidFill>
                      <a:latin typeface="Tahoma" pitchFamily="34" charset="0"/>
                    </a:endParaRPr>
                  </a:p>
                </p:txBody>
              </p:sp>
              <p:sp>
                <p:nvSpPr>
                  <p:cNvPr id="8227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578" y="2526"/>
                    <a:ext cx="96" cy="96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 eaLnBrk="0" hangingPunct="0">
                      <a:spcBef>
                        <a:spcPts val="600"/>
                      </a:spcBef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 eaLnBrk="0" hangingPunct="0">
                      <a:spcBef>
                        <a:spcPts val="600"/>
                      </a:spcBef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 eaLnBrk="0" hangingPunct="0">
                      <a:spcBef>
                        <a:spcPts val="600"/>
                      </a:spcBef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 eaLnBrk="0" hangingPunct="0">
                      <a:spcBef>
                        <a:spcPts val="600"/>
                      </a:spcBef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ts val="6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q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defTabSz="457189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800">
                      <a:solidFill>
                        <a:srgbClr val="000000"/>
                      </a:solidFill>
                      <a:latin typeface="Tahoma" pitchFamily="34" charset="0"/>
                    </a:endParaRPr>
                  </a:p>
                </p:txBody>
              </p:sp>
            </p:grpSp>
            <p:sp>
              <p:nvSpPr>
                <p:cNvPr id="8219" name="Rectangle 35"/>
                <p:cNvSpPr>
                  <a:spLocks noChangeArrowheads="1"/>
                </p:cNvSpPr>
                <p:nvPr/>
              </p:nvSpPr>
              <p:spPr bwMode="auto">
                <a:xfrm>
                  <a:off x="3834" y="2261"/>
                  <a:ext cx="98" cy="103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8220" name="Rectangle 36"/>
                <p:cNvSpPr>
                  <a:spLocks noChangeArrowheads="1"/>
                </p:cNvSpPr>
                <p:nvPr/>
              </p:nvSpPr>
              <p:spPr bwMode="auto">
                <a:xfrm>
                  <a:off x="3834" y="2154"/>
                  <a:ext cx="98" cy="103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8221" name="Rectangle 37"/>
                <p:cNvSpPr>
                  <a:spLocks noChangeArrowheads="1"/>
                </p:cNvSpPr>
                <p:nvPr/>
              </p:nvSpPr>
              <p:spPr bwMode="auto">
                <a:xfrm>
                  <a:off x="3838" y="2057"/>
                  <a:ext cx="98" cy="103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8222" name="Rectangle 38"/>
                <p:cNvSpPr>
                  <a:spLocks noChangeArrowheads="1"/>
                </p:cNvSpPr>
                <p:nvPr/>
              </p:nvSpPr>
              <p:spPr bwMode="auto">
                <a:xfrm>
                  <a:off x="4133" y="2592"/>
                  <a:ext cx="91" cy="93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defTabSz="457189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800">
                    <a:solidFill>
                      <a:srgbClr val="000000"/>
                    </a:solidFill>
                    <a:latin typeface="Tahoma" pitchFamily="34" charset="0"/>
                  </a:endParaRPr>
                </a:p>
              </p:txBody>
            </p:sp>
          </p:grpSp>
          <p:sp>
            <p:nvSpPr>
              <p:cNvPr id="8209" name="Rectangle 39"/>
              <p:cNvSpPr>
                <a:spLocks noChangeArrowheads="1"/>
              </p:cNvSpPr>
              <p:nvPr/>
            </p:nvSpPr>
            <p:spPr bwMode="auto">
              <a:xfrm>
                <a:off x="5943600" y="3657600"/>
                <a:ext cx="2438400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8210" name="Line 40"/>
              <p:cNvSpPr>
                <a:spLocks noChangeShapeType="1"/>
              </p:cNvSpPr>
              <p:nvPr/>
            </p:nvSpPr>
            <p:spPr bwMode="auto">
              <a:xfrm>
                <a:off x="5943600" y="3657600"/>
                <a:ext cx="2362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57189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11" name="Line 41"/>
              <p:cNvSpPr>
                <a:spLocks noChangeShapeType="1"/>
              </p:cNvSpPr>
              <p:nvPr/>
            </p:nvSpPr>
            <p:spPr bwMode="auto">
              <a:xfrm>
                <a:off x="5791200" y="3124200"/>
                <a:ext cx="1524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pPr defTabSz="457189"/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8200" name="TextBox 124"/>
          <p:cNvSpPr txBox="1">
            <a:spLocks noChangeArrowheads="1"/>
          </p:cNvSpPr>
          <p:nvPr/>
        </p:nvSpPr>
        <p:spPr bwMode="auto">
          <a:xfrm>
            <a:off x="609600" y="5195888"/>
            <a:ext cx="3545417" cy="46196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0000"/>
                </a:solidFill>
              </a:rPr>
              <a:t>Next Bucket of the Stream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201" name="TextBox 125"/>
          <p:cNvSpPr txBox="1">
            <a:spLocks noChangeArrowheads="1"/>
          </p:cNvSpPr>
          <p:nvPr/>
        </p:nvSpPr>
        <p:spPr bwMode="auto">
          <a:xfrm>
            <a:off x="535517" y="3352801"/>
            <a:ext cx="3567528" cy="461963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000000"/>
                </a:solidFill>
              </a:rPr>
              <a:t>First Bucket of the Stream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202" name="Curved Up Arrow 4"/>
          <p:cNvSpPr>
            <a:spLocks noChangeArrowheads="1"/>
          </p:cNvSpPr>
          <p:nvPr/>
        </p:nvSpPr>
        <p:spPr bwMode="auto">
          <a:xfrm rot="-2014658">
            <a:off x="8401051" y="4627564"/>
            <a:ext cx="1047749" cy="365125"/>
          </a:xfrm>
          <a:prstGeom prst="curvedUpArrow">
            <a:avLst>
              <a:gd name="adj1" fmla="val 24959"/>
              <a:gd name="adj2" fmla="val 49908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8203" name="Curved Up Arrow 130"/>
          <p:cNvSpPr>
            <a:spLocks noChangeArrowheads="1"/>
          </p:cNvSpPr>
          <p:nvPr/>
        </p:nvSpPr>
        <p:spPr bwMode="auto">
          <a:xfrm rot="2050654" flipV="1">
            <a:off x="8379884" y="4830763"/>
            <a:ext cx="1234016" cy="341312"/>
          </a:xfrm>
          <a:prstGeom prst="curvedUpArrow">
            <a:avLst>
              <a:gd name="adj1" fmla="val 25032"/>
              <a:gd name="adj2" fmla="val 50065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32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228600"/>
            <a:ext cx="11074400" cy="914400"/>
          </a:xfrm>
          <a:noFill/>
        </p:spPr>
        <p:txBody>
          <a:bodyPr lIns="92075" tIns="46038" rIns="92075" bIns="46038" anchor="ctr">
            <a:normAutofit/>
          </a:bodyPr>
          <a:lstStyle/>
          <a:p>
            <a:pPr eaLnBrk="1" hangingPunct="1"/>
            <a:r>
              <a:rPr lang="en-US" altLang="zh-CN" sz="4000" dirty="0" smtClean="0">
                <a:ea typeface="SimSun" pitchFamily="2" charset="-122"/>
              </a:rPr>
              <a:t>Approximation Guarantee</a:t>
            </a:r>
          </a:p>
        </p:txBody>
      </p:sp>
      <p:sp>
        <p:nvSpPr>
          <p:cNvPr id="880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371600"/>
            <a:ext cx="10972800" cy="5181600"/>
          </a:xfrm>
        </p:spPr>
        <p:txBody>
          <a:bodyPr lIns="92075" tIns="46038" rIns="92075" bIns="46038"/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altLang="zh-CN" sz="2400" dirty="0" smtClean="0">
                <a:ea typeface="SimSun" pitchFamily="2" charset="-122"/>
              </a:rPr>
              <a:t>Given: (1) support threshold: </a:t>
            </a:r>
            <a:r>
              <a:rPr lang="el-GR" altLang="zh-CN" sz="2400" dirty="0" smtClean="0"/>
              <a:t>σ</a:t>
            </a:r>
            <a:r>
              <a:rPr lang="en-US" altLang="zh-CN" sz="2400" dirty="0" smtClean="0">
                <a:ea typeface="SimSun" pitchFamily="2" charset="-122"/>
              </a:rPr>
              <a:t>, (2) error threshold: </a:t>
            </a:r>
            <a:r>
              <a:rPr lang="el-GR" sz="2400" dirty="0" smtClean="0"/>
              <a:t>ε</a:t>
            </a:r>
            <a:r>
              <a:rPr lang="en-US" sz="2400" dirty="0" smtClean="0"/>
              <a:t>, and (3)</a:t>
            </a:r>
            <a:r>
              <a:rPr lang="en-US" altLang="zh-CN" sz="2400" dirty="0" smtClean="0">
                <a:ea typeface="SimSun" pitchFamily="2" charset="-122"/>
              </a:rPr>
              <a:t> stream length N 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2400" dirty="0" smtClean="0">
                <a:ea typeface="SimSun" pitchFamily="2" charset="-122"/>
              </a:rPr>
              <a:t>Output: items with frequency counts exceeding (</a:t>
            </a:r>
            <a:r>
              <a:rPr lang="el-GR" altLang="zh-CN" sz="2400" dirty="0" smtClean="0"/>
              <a:t>σ</a:t>
            </a:r>
            <a:r>
              <a:rPr lang="en-US" altLang="zh-CN" sz="2400" dirty="0" smtClean="0">
                <a:ea typeface="SimSun" pitchFamily="2" charset="-122"/>
              </a:rPr>
              <a:t> </a:t>
            </a:r>
            <a:r>
              <a:rPr lang="el-GR" altLang="zh-CN" sz="2400" dirty="0" smtClean="0"/>
              <a:t>–</a:t>
            </a:r>
            <a:r>
              <a:rPr lang="en-US" altLang="zh-CN" sz="2400" dirty="0" smtClean="0">
                <a:ea typeface="SimSun" pitchFamily="2" charset="-122"/>
              </a:rPr>
              <a:t> </a:t>
            </a:r>
            <a:r>
              <a:rPr lang="el-GR" sz="2400" dirty="0" smtClean="0"/>
              <a:t>ε</a:t>
            </a:r>
            <a:r>
              <a:rPr lang="en-US" altLang="zh-CN" sz="2400" dirty="0" smtClean="0">
                <a:ea typeface="SimSun" pitchFamily="2" charset="-122"/>
              </a:rPr>
              <a:t>) N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2400" dirty="0" smtClean="0">
                <a:ea typeface="SimSun" pitchFamily="2" charset="-122"/>
              </a:rPr>
              <a:t>How much do we undercount?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zh-CN" sz="2400" dirty="0" smtClean="0">
                <a:ea typeface="SimSun" pitchFamily="2" charset="-122"/>
              </a:rPr>
              <a:t>If  stream length seen so far = N and bucket-size = 1/</a:t>
            </a:r>
            <a:r>
              <a:rPr lang="el-GR" sz="2400" dirty="0" smtClean="0"/>
              <a:t>ε</a:t>
            </a:r>
            <a:r>
              <a:rPr lang="en-US" altLang="zh-CN" sz="2400" dirty="0" smtClean="0">
                <a:ea typeface="SimSun" pitchFamily="2" charset="-122"/>
              </a:rPr>
              <a:t>                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zh-CN" sz="2400" dirty="0" smtClean="0">
                <a:ea typeface="SimSun" pitchFamily="2" charset="-122"/>
              </a:rPr>
              <a:t>then </a:t>
            </a:r>
            <a:r>
              <a:rPr lang="en-US" altLang="zh-CN" sz="2400" dirty="0" smtClean="0">
                <a:solidFill>
                  <a:srgbClr val="FF0000"/>
                </a:solidFill>
                <a:ea typeface="SimSun" pitchFamily="2" charset="-122"/>
              </a:rPr>
              <a:t>frequency count error 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  <a:sym typeface="Symbol" pitchFamily="18" charset="2"/>
              </a:rPr>
              <a:t></a:t>
            </a:r>
            <a:r>
              <a:rPr lang="en-US" altLang="zh-CN" sz="2400" dirty="0" smtClean="0">
                <a:solidFill>
                  <a:srgbClr val="FF0000"/>
                </a:solidFill>
                <a:ea typeface="SimSun" pitchFamily="2" charset="-122"/>
              </a:rPr>
              <a:t>  </a:t>
            </a:r>
            <a:r>
              <a:rPr lang="en-US" altLang="zh-CN" sz="2400" dirty="0" smtClean="0">
                <a:ea typeface="SimSun" pitchFamily="2" charset="-122"/>
              </a:rPr>
              <a:t># of buckets  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zh-CN" sz="2400" dirty="0" smtClean="0">
                <a:ea typeface="SimSun" pitchFamily="2" charset="-122"/>
              </a:rPr>
              <a:t>			= N/bucket-size = N/(1/</a:t>
            </a:r>
            <a:r>
              <a:rPr lang="el-GR" sz="2400" dirty="0" smtClean="0"/>
              <a:t>ε</a:t>
            </a:r>
            <a:r>
              <a:rPr lang="en-US" sz="2400" dirty="0" smtClean="0"/>
              <a:t>)</a:t>
            </a:r>
            <a:r>
              <a:rPr lang="en-US" altLang="zh-CN" sz="2400" dirty="0" smtClean="0">
                <a:ea typeface="SimSun" pitchFamily="2" charset="-122"/>
              </a:rPr>
              <a:t> = </a:t>
            </a:r>
            <a:r>
              <a:rPr lang="el-GR" sz="2400" dirty="0" smtClean="0"/>
              <a:t>ε</a:t>
            </a:r>
            <a:r>
              <a:rPr lang="en-US" altLang="zh-CN" sz="2400" dirty="0" smtClean="0">
                <a:ea typeface="SimSun" pitchFamily="2" charset="-122"/>
              </a:rPr>
              <a:t>N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2400" dirty="0" smtClean="0">
                <a:ea typeface="SimSun" pitchFamily="2" charset="-122"/>
              </a:rPr>
              <a:t>Approximation guarantee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sz="2400" dirty="0" smtClean="0">
                <a:ea typeface="SimSun" pitchFamily="2" charset="-122"/>
              </a:rPr>
              <a:t>No false negatives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sz="2400" dirty="0" smtClean="0">
                <a:ea typeface="SimSun" pitchFamily="2" charset="-122"/>
              </a:rPr>
              <a:t>False positives have true frequency count at least (</a:t>
            </a:r>
            <a:r>
              <a:rPr lang="el-GR" altLang="zh-CN" sz="2400" dirty="0" smtClean="0"/>
              <a:t>σ</a:t>
            </a:r>
            <a:r>
              <a:rPr lang="en-US" altLang="zh-CN" sz="2400" dirty="0" smtClean="0">
                <a:ea typeface="SimSun" pitchFamily="2" charset="-122"/>
              </a:rPr>
              <a:t>–</a:t>
            </a:r>
            <a:r>
              <a:rPr lang="el-GR" sz="2400" dirty="0" smtClean="0"/>
              <a:t>ε</a:t>
            </a:r>
            <a:r>
              <a:rPr lang="en-US" altLang="zh-CN" sz="2400" dirty="0" smtClean="0">
                <a:ea typeface="SimSun" pitchFamily="2" charset="-122"/>
              </a:rPr>
              <a:t>)N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altLang="zh-CN" sz="2400" dirty="0" smtClean="0">
                <a:ea typeface="SimSun" pitchFamily="2" charset="-122"/>
              </a:rPr>
              <a:t>Frequency count underestimated by at most </a:t>
            </a:r>
            <a:r>
              <a:rPr lang="el-GR" sz="2400" dirty="0" smtClean="0"/>
              <a:t>ε</a:t>
            </a:r>
            <a:r>
              <a:rPr lang="en-US" altLang="zh-CN" sz="2400" dirty="0" smtClean="0">
                <a:ea typeface="SimSun" pitchFamily="2" charset="-122"/>
              </a:rPr>
              <a:t>N </a:t>
            </a:r>
          </a:p>
        </p:txBody>
      </p:sp>
    </p:spTree>
    <p:extLst>
      <p:ext uri="{BB962C8B-B14F-4D97-AF65-F5344CB8AC3E}">
        <p14:creationId xmlns:p14="http://schemas.microsoft.com/office/powerpoint/2010/main" val="152211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228600"/>
            <a:ext cx="11074400" cy="914400"/>
          </a:xfrm>
          <a:noFill/>
        </p:spPr>
        <p:txBody>
          <a:bodyPr lIns="92075" tIns="46038" rIns="92075" bIns="46038" anchor="ctr">
            <a:normAutofit/>
          </a:bodyPr>
          <a:lstStyle/>
          <a:p>
            <a:r>
              <a:rPr lang="en-US" altLang="zh-CN" sz="4000" dirty="0" err="1">
                <a:ea typeface="SimSun" panose="02010600030101010101" pitchFamily="2" charset="-122"/>
              </a:rPr>
              <a:t>Lossy</a:t>
            </a:r>
            <a:r>
              <a:rPr lang="en-US" altLang="zh-CN" sz="4000" dirty="0">
                <a:ea typeface="SimSun" panose="02010600030101010101" pitchFamily="2" charset="-122"/>
              </a:rPr>
              <a:t> Counting </a:t>
            </a:r>
            <a:r>
              <a:rPr lang="en-US" altLang="zh-CN" sz="4000" dirty="0" smtClean="0">
                <a:ea typeface="SimSun" panose="02010600030101010101" pitchFamily="2" charset="-122"/>
              </a:rPr>
              <a:t>for </a:t>
            </a:r>
            <a:r>
              <a:rPr lang="en-US" altLang="zh-CN" sz="4000" dirty="0">
                <a:ea typeface="SimSun" panose="02010600030101010101" pitchFamily="2" charset="-122"/>
              </a:rPr>
              <a:t>Frequent </a:t>
            </a:r>
            <a:r>
              <a:rPr lang="en-US" altLang="zh-CN" sz="4000" dirty="0" err="1">
                <a:ea typeface="SimSun" panose="02010600030101010101" pitchFamily="2" charset="-122"/>
              </a:rPr>
              <a:t>Itemsets</a:t>
            </a:r>
            <a:endParaRPr lang="en-US" altLang="zh-CN" sz="4000" dirty="0" smtClean="0">
              <a:ea typeface="SimSun" pitchFamily="2" charset="-122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151595"/>
            <a:ext cx="10194861" cy="772785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 sz="2400" dirty="0" smtClean="0">
                <a:ea typeface="SimSun" panose="02010600030101010101" pitchFamily="2" charset="-122"/>
              </a:rPr>
              <a:t>Divide </a:t>
            </a:r>
            <a:r>
              <a:rPr lang="en-US" altLang="zh-CN" sz="2400" dirty="0">
                <a:ea typeface="SimSun" panose="02010600030101010101" pitchFamily="2" charset="-122"/>
              </a:rPr>
              <a:t>Stream into ‘Buckets’ as for frequent </a:t>
            </a:r>
            <a:r>
              <a:rPr lang="en-US" altLang="zh-CN" sz="2400" dirty="0" smtClean="0">
                <a:ea typeface="SimSun" panose="02010600030101010101" pitchFamily="2" charset="-122"/>
              </a:rPr>
              <a:t>items, but </a:t>
            </a:r>
            <a:r>
              <a:rPr lang="en-US" altLang="zh-CN" sz="2400" dirty="0">
                <a:ea typeface="SimSun" panose="02010600030101010101" pitchFamily="2" charset="-122"/>
              </a:rPr>
              <a:t>fill as many buckets as possible in main memory one </a:t>
            </a:r>
            <a:r>
              <a:rPr lang="en-US" altLang="zh-CN" sz="2400" dirty="0" smtClean="0">
                <a:ea typeface="SimSun" panose="02010600030101010101" pitchFamily="2" charset="-122"/>
              </a:rPr>
              <a:t>time</a:t>
            </a:r>
          </a:p>
          <a:p>
            <a:pPr eaLnBrk="1" hangingPunct="1"/>
            <a:endParaRPr lang="en-US" altLang="zh-CN" sz="2400" dirty="0">
              <a:ea typeface="SimSun" panose="02010600030101010101" pitchFamily="2" charset="-122"/>
            </a:endParaRPr>
          </a:p>
          <a:p>
            <a:pPr eaLnBrk="1" hangingPunct="1"/>
            <a:endParaRPr lang="en-US" altLang="zh-CN" sz="2400" dirty="0" smtClean="0">
              <a:solidFill>
                <a:srgbClr val="FF0000"/>
              </a:solidFill>
              <a:ea typeface="SimSun" pitchFamily="2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703530" y="1637203"/>
            <a:ext cx="6372225" cy="1869567"/>
            <a:chOff x="2971801" y="2438401"/>
            <a:chExt cx="6372225" cy="1992313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2971801" y="3276600"/>
              <a:ext cx="6353175" cy="1066800"/>
              <a:chOff x="912" y="2064"/>
              <a:chExt cx="4002" cy="672"/>
            </a:xfrm>
          </p:grpSpPr>
          <p:grpSp>
            <p:nvGrpSpPr>
              <p:cNvPr id="14" name="Group 5"/>
              <p:cNvGrpSpPr>
                <a:grpSpLocks/>
              </p:cNvGrpSpPr>
              <p:nvPr/>
            </p:nvGrpSpPr>
            <p:grpSpPr bwMode="auto">
              <a:xfrm>
                <a:off x="912" y="2064"/>
                <a:ext cx="96" cy="480"/>
                <a:chOff x="1056" y="1488"/>
                <a:chExt cx="96" cy="480"/>
              </a:xfrm>
            </p:grpSpPr>
            <p:grpSp>
              <p:nvGrpSpPr>
                <p:cNvPr id="112" name="Group 6"/>
                <p:cNvGrpSpPr>
                  <a:grpSpLocks/>
                </p:cNvGrpSpPr>
                <p:nvPr/>
              </p:nvGrpSpPr>
              <p:grpSpPr bwMode="auto">
                <a:xfrm>
                  <a:off x="1056" y="1488"/>
                  <a:ext cx="96" cy="384"/>
                  <a:chOff x="1056" y="1488"/>
                  <a:chExt cx="96" cy="384"/>
                </a:xfrm>
              </p:grpSpPr>
              <p:sp>
                <p:nvSpPr>
                  <p:cNvPr id="114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1488"/>
                    <a:ext cx="96" cy="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115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1584"/>
                    <a:ext cx="96" cy="96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116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1680"/>
                    <a:ext cx="96" cy="96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117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056" y="1776"/>
                    <a:ext cx="96" cy="96"/>
                  </a:xfrm>
                  <a:prstGeom prst="rect">
                    <a:avLst/>
                  </a:prstGeom>
                  <a:solidFill>
                    <a:srgbClr val="FF99CC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</p:grpSp>
            <p:sp>
              <p:nvSpPr>
                <p:cNvPr id="113" name="Rectangle 11"/>
                <p:cNvSpPr>
                  <a:spLocks noChangeArrowheads="1"/>
                </p:cNvSpPr>
                <p:nvPr/>
              </p:nvSpPr>
              <p:spPr bwMode="auto">
                <a:xfrm flipV="1">
                  <a:off x="1056" y="1872"/>
                  <a:ext cx="96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914400" eaLnBrk="1" fontAlgn="base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>
                    <a:solidFill>
                      <a:srgbClr val="000000"/>
                    </a:solidFill>
                    <a:latin typeface="Tahoma" panose="020B0604030504040204" pitchFamily="34" charset="0"/>
                  </a:endParaRPr>
                </a:p>
              </p:txBody>
            </p:sp>
          </p:grpSp>
          <p:grpSp>
            <p:nvGrpSpPr>
              <p:cNvPr id="15" name="Group 12"/>
              <p:cNvGrpSpPr>
                <a:grpSpLocks/>
              </p:cNvGrpSpPr>
              <p:nvPr/>
            </p:nvGrpSpPr>
            <p:grpSpPr bwMode="auto">
              <a:xfrm>
                <a:off x="1104" y="2064"/>
                <a:ext cx="3810" cy="672"/>
                <a:chOff x="1134" y="2064"/>
                <a:chExt cx="3810" cy="672"/>
              </a:xfrm>
            </p:grpSpPr>
            <p:grpSp>
              <p:nvGrpSpPr>
                <p:cNvPr id="16" name="Group 13"/>
                <p:cNvGrpSpPr>
                  <a:grpSpLocks/>
                </p:cNvGrpSpPr>
                <p:nvPr/>
              </p:nvGrpSpPr>
              <p:grpSpPr bwMode="auto">
                <a:xfrm>
                  <a:off x="1134" y="2064"/>
                  <a:ext cx="96" cy="192"/>
                  <a:chOff x="1344" y="1488"/>
                  <a:chExt cx="96" cy="192"/>
                </a:xfrm>
              </p:grpSpPr>
              <p:sp>
                <p:nvSpPr>
                  <p:cNvPr id="110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488"/>
                    <a:ext cx="96" cy="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111" name="Rectangle 15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1344" y="1584"/>
                    <a:ext cx="96" cy="96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</p:grpSp>
            <p:grpSp>
              <p:nvGrpSpPr>
                <p:cNvPr id="17" name="Group 16"/>
                <p:cNvGrpSpPr>
                  <a:grpSpLocks/>
                </p:cNvGrpSpPr>
                <p:nvPr/>
              </p:nvGrpSpPr>
              <p:grpSpPr bwMode="auto">
                <a:xfrm>
                  <a:off x="1536" y="2064"/>
                  <a:ext cx="96" cy="288"/>
                  <a:chOff x="1824" y="1488"/>
                  <a:chExt cx="96" cy="288"/>
                </a:xfrm>
              </p:grpSpPr>
              <p:sp>
                <p:nvSpPr>
                  <p:cNvPr id="107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1488"/>
                    <a:ext cx="96" cy="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108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1584"/>
                    <a:ext cx="96" cy="96"/>
                  </a:xfrm>
                  <a:prstGeom prst="rect">
                    <a:avLst/>
                  </a:prstGeom>
                  <a:solidFill>
                    <a:srgbClr val="FFCC9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109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1680"/>
                    <a:ext cx="96" cy="96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</p:grpSp>
            <p:grpSp>
              <p:nvGrpSpPr>
                <p:cNvPr id="18" name="Group 20"/>
                <p:cNvGrpSpPr>
                  <a:grpSpLocks/>
                </p:cNvGrpSpPr>
                <p:nvPr/>
              </p:nvGrpSpPr>
              <p:grpSpPr bwMode="auto">
                <a:xfrm>
                  <a:off x="1332" y="2064"/>
                  <a:ext cx="96" cy="378"/>
                  <a:chOff x="1584" y="1488"/>
                  <a:chExt cx="96" cy="378"/>
                </a:xfrm>
              </p:grpSpPr>
              <p:sp>
                <p:nvSpPr>
                  <p:cNvPr id="10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488"/>
                    <a:ext cx="96" cy="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104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584"/>
                    <a:ext cx="96" cy="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105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674"/>
                    <a:ext cx="96" cy="96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106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1770"/>
                    <a:ext cx="96" cy="96"/>
                  </a:xfrm>
                  <a:prstGeom prst="rect">
                    <a:avLst/>
                  </a:prstGeom>
                  <a:solidFill>
                    <a:srgbClr val="99CC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</p:grpSp>
            <p:grpSp>
              <p:nvGrpSpPr>
                <p:cNvPr id="19" name="Group 25"/>
                <p:cNvGrpSpPr>
                  <a:grpSpLocks/>
                </p:cNvGrpSpPr>
                <p:nvPr/>
              </p:nvGrpSpPr>
              <p:grpSpPr bwMode="auto">
                <a:xfrm>
                  <a:off x="1728" y="2064"/>
                  <a:ext cx="96" cy="672"/>
                  <a:chOff x="2064" y="1488"/>
                  <a:chExt cx="96" cy="672"/>
                </a:xfrm>
              </p:grpSpPr>
              <p:sp>
                <p:nvSpPr>
                  <p:cNvPr id="96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1872"/>
                    <a:ext cx="96" cy="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97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1488"/>
                    <a:ext cx="96" cy="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98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1584"/>
                    <a:ext cx="96" cy="96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99" name="Rectangle 29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064" y="1680"/>
                    <a:ext cx="96" cy="96"/>
                  </a:xfrm>
                  <a:prstGeom prst="rect">
                    <a:avLst/>
                  </a:prstGeom>
                  <a:solidFill>
                    <a:srgbClr val="00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100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1776"/>
                    <a:ext cx="96" cy="96"/>
                  </a:xfrm>
                  <a:prstGeom prst="rect">
                    <a:avLst/>
                  </a:prstGeom>
                  <a:solidFill>
                    <a:srgbClr val="99CC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101" name="Rectangle 31"/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2064" y="1968"/>
                    <a:ext cx="96" cy="96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102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2064"/>
                    <a:ext cx="96" cy="96"/>
                  </a:xfrm>
                  <a:prstGeom prst="rect">
                    <a:avLst/>
                  </a:prstGeom>
                  <a:solidFill>
                    <a:schemeClr val="accent2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</p:grpSp>
            <p:grpSp>
              <p:nvGrpSpPr>
                <p:cNvPr id="20" name="Group 33"/>
                <p:cNvGrpSpPr>
                  <a:grpSpLocks/>
                </p:cNvGrpSpPr>
                <p:nvPr/>
              </p:nvGrpSpPr>
              <p:grpSpPr bwMode="auto">
                <a:xfrm>
                  <a:off x="1872" y="2064"/>
                  <a:ext cx="3072" cy="672"/>
                  <a:chOff x="2016" y="1488"/>
                  <a:chExt cx="3072" cy="672"/>
                </a:xfrm>
              </p:grpSpPr>
              <p:grpSp>
                <p:nvGrpSpPr>
                  <p:cNvPr id="21" name="Group 34"/>
                  <p:cNvGrpSpPr>
                    <a:grpSpLocks/>
                  </p:cNvGrpSpPr>
                  <p:nvPr/>
                </p:nvGrpSpPr>
                <p:grpSpPr bwMode="auto">
                  <a:xfrm>
                    <a:off x="2592" y="1488"/>
                    <a:ext cx="96" cy="192"/>
                    <a:chOff x="2928" y="1488"/>
                    <a:chExt cx="96" cy="192"/>
                  </a:xfrm>
                </p:grpSpPr>
                <p:sp>
                  <p:nvSpPr>
                    <p:cNvPr id="94" name="Rectangle 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28" y="1488"/>
                      <a:ext cx="96" cy="9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95" name="Rectangle 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28" y="1584"/>
                      <a:ext cx="96" cy="96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</p:grpSp>
              <p:grpSp>
                <p:nvGrpSpPr>
                  <p:cNvPr id="22" name="Group 37"/>
                  <p:cNvGrpSpPr>
                    <a:grpSpLocks/>
                  </p:cNvGrpSpPr>
                  <p:nvPr/>
                </p:nvGrpSpPr>
                <p:grpSpPr bwMode="auto">
                  <a:xfrm>
                    <a:off x="2016" y="1488"/>
                    <a:ext cx="96" cy="288"/>
                    <a:chOff x="2328" y="1488"/>
                    <a:chExt cx="96" cy="288"/>
                  </a:xfrm>
                </p:grpSpPr>
                <p:sp>
                  <p:nvSpPr>
                    <p:cNvPr id="91" name="Rectangle 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8" y="1584"/>
                      <a:ext cx="96" cy="9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92" name="Rectangle 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8" y="1680"/>
                      <a:ext cx="96" cy="96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93" name="Rectangle 4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8" y="1488"/>
                      <a:ext cx="96" cy="96"/>
                    </a:xfrm>
                    <a:prstGeom prst="rect">
                      <a:avLst/>
                    </a:prstGeom>
                    <a:solidFill>
                      <a:srgbClr val="FFCC99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</p:grpSp>
              <p:grpSp>
                <p:nvGrpSpPr>
                  <p:cNvPr id="23" name="Group 41"/>
                  <p:cNvGrpSpPr>
                    <a:grpSpLocks/>
                  </p:cNvGrpSpPr>
                  <p:nvPr/>
                </p:nvGrpSpPr>
                <p:grpSpPr bwMode="auto">
                  <a:xfrm>
                    <a:off x="2208" y="1488"/>
                    <a:ext cx="96" cy="192"/>
                    <a:chOff x="2592" y="1488"/>
                    <a:chExt cx="96" cy="192"/>
                  </a:xfrm>
                </p:grpSpPr>
                <p:sp>
                  <p:nvSpPr>
                    <p:cNvPr id="89" name="Rectangle 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92" y="1488"/>
                      <a:ext cx="96" cy="96"/>
                    </a:xfrm>
                    <a:prstGeom prst="rect">
                      <a:avLst/>
                    </a:prstGeom>
                    <a:solidFill>
                      <a:srgbClr val="00FF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90" name="Rectangle 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92" y="1584"/>
                      <a:ext cx="96" cy="96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</p:grpSp>
              <p:grpSp>
                <p:nvGrpSpPr>
                  <p:cNvPr id="24" name="Group 44"/>
                  <p:cNvGrpSpPr>
                    <a:grpSpLocks/>
                  </p:cNvGrpSpPr>
                  <p:nvPr/>
                </p:nvGrpSpPr>
                <p:grpSpPr bwMode="auto">
                  <a:xfrm>
                    <a:off x="2400" y="1488"/>
                    <a:ext cx="96" cy="480"/>
                    <a:chOff x="2736" y="1488"/>
                    <a:chExt cx="96" cy="480"/>
                  </a:xfrm>
                </p:grpSpPr>
                <p:sp>
                  <p:nvSpPr>
                    <p:cNvPr id="84" name="Rectangle 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36" y="1488"/>
                      <a:ext cx="96" cy="96"/>
                    </a:xfrm>
                    <a:prstGeom prst="rect">
                      <a:avLst/>
                    </a:prstGeom>
                    <a:solidFill>
                      <a:srgbClr val="FF99CC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85" name="Rectangle 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36" y="1584"/>
                      <a:ext cx="96" cy="96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86" name="Rectangle 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36" y="1680"/>
                      <a:ext cx="96" cy="96"/>
                    </a:xfrm>
                    <a:prstGeom prst="rect">
                      <a:avLst/>
                    </a:prstGeom>
                    <a:solidFill>
                      <a:srgbClr val="FF99CC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87" name="Rectangle 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36" y="1776"/>
                      <a:ext cx="96" cy="96"/>
                    </a:xfrm>
                    <a:prstGeom prst="rect">
                      <a:avLst/>
                    </a:prstGeom>
                    <a:solidFill>
                      <a:srgbClr val="FF99CC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88" name="Rectangle 4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36" y="1872"/>
                      <a:ext cx="96" cy="96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</p:grpSp>
              <p:grpSp>
                <p:nvGrpSpPr>
                  <p:cNvPr id="25" name="Group 50"/>
                  <p:cNvGrpSpPr>
                    <a:grpSpLocks/>
                  </p:cNvGrpSpPr>
                  <p:nvPr/>
                </p:nvGrpSpPr>
                <p:grpSpPr bwMode="auto">
                  <a:xfrm>
                    <a:off x="2976" y="1488"/>
                    <a:ext cx="96" cy="384"/>
                    <a:chOff x="3318" y="1488"/>
                    <a:chExt cx="96" cy="384"/>
                  </a:xfrm>
                </p:grpSpPr>
                <p:sp>
                  <p:nvSpPr>
                    <p:cNvPr id="80" name="Rectangle 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18" y="1488"/>
                      <a:ext cx="96" cy="96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81" name="Rectangle 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18" y="1584"/>
                      <a:ext cx="96" cy="96"/>
                    </a:xfrm>
                    <a:prstGeom prst="rect">
                      <a:avLst/>
                    </a:prstGeom>
                    <a:solidFill>
                      <a:srgbClr val="00FF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82" name="Rectangle 53"/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3318" y="1680"/>
                      <a:ext cx="96" cy="9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83" name="Rectangle 5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18" y="1776"/>
                      <a:ext cx="96" cy="96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</p:grpSp>
              <p:grpSp>
                <p:nvGrpSpPr>
                  <p:cNvPr id="26" name="Group 55"/>
                  <p:cNvGrpSpPr>
                    <a:grpSpLocks/>
                  </p:cNvGrpSpPr>
                  <p:nvPr/>
                </p:nvGrpSpPr>
                <p:grpSpPr bwMode="auto">
                  <a:xfrm>
                    <a:off x="3360" y="1500"/>
                    <a:ext cx="96" cy="288"/>
                    <a:chOff x="3648" y="1488"/>
                    <a:chExt cx="96" cy="288"/>
                  </a:xfrm>
                </p:grpSpPr>
                <p:sp>
                  <p:nvSpPr>
                    <p:cNvPr id="77" name="Rectangle 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48" y="1584"/>
                      <a:ext cx="96" cy="9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78" name="Rectangle 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48" y="1488"/>
                      <a:ext cx="96" cy="9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79" name="Rectangle 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48" y="1680"/>
                      <a:ext cx="96" cy="96"/>
                    </a:xfrm>
                    <a:prstGeom prst="rect">
                      <a:avLst/>
                    </a:prstGeom>
                    <a:solidFill>
                      <a:srgbClr val="00CC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</p:grpSp>
              <p:grpSp>
                <p:nvGrpSpPr>
                  <p:cNvPr id="27" name="Group 59"/>
                  <p:cNvGrpSpPr>
                    <a:grpSpLocks/>
                  </p:cNvGrpSpPr>
                  <p:nvPr/>
                </p:nvGrpSpPr>
                <p:grpSpPr bwMode="auto">
                  <a:xfrm>
                    <a:off x="2784" y="1488"/>
                    <a:ext cx="96" cy="480"/>
                    <a:chOff x="1056" y="1488"/>
                    <a:chExt cx="96" cy="480"/>
                  </a:xfrm>
                </p:grpSpPr>
                <p:grpSp>
                  <p:nvGrpSpPr>
                    <p:cNvPr id="71" name="Group 6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56" y="1488"/>
                      <a:ext cx="96" cy="384"/>
                      <a:chOff x="1056" y="1488"/>
                      <a:chExt cx="96" cy="384"/>
                    </a:xfrm>
                  </p:grpSpPr>
                  <p:sp>
                    <p:nvSpPr>
                      <p:cNvPr id="73" name="Rectangle 6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56" y="1488"/>
                        <a:ext cx="96" cy="9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defTabSz="914400" eaLnBrk="1" fontAlgn="base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None/>
                        </a:pPr>
                        <a:endParaRPr lang="en-US" altLang="en-US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endParaRPr>
                      </a:p>
                    </p:txBody>
                  </p:sp>
                  <p:sp>
                    <p:nvSpPr>
                      <p:cNvPr id="74" name="Rectangle 6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56" y="1584"/>
                        <a:ext cx="96" cy="9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defTabSz="914400" eaLnBrk="1" fontAlgn="base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None/>
                        </a:pPr>
                        <a:endParaRPr lang="en-US" altLang="en-US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endParaRPr>
                      </a:p>
                    </p:txBody>
                  </p:sp>
                  <p:sp>
                    <p:nvSpPr>
                      <p:cNvPr id="75" name="Rectangle 6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56" y="1680"/>
                        <a:ext cx="96" cy="96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defTabSz="914400" eaLnBrk="1" fontAlgn="base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None/>
                        </a:pPr>
                        <a:endParaRPr lang="en-US" altLang="en-US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endParaRPr>
                      </a:p>
                    </p:txBody>
                  </p:sp>
                  <p:sp>
                    <p:nvSpPr>
                      <p:cNvPr id="76" name="Rectangle 6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56" y="1776"/>
                        <a:ext cx="96" cy="96"/>
                      </a:xfrm>
                      <a:prstGeom prst="rect">
                        <a:avLst/>
                      </a:prstGeom>
                      <a:solidFill>
                        <a:srgbClr val="FF99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defTabSz="914400" eaLnBrk="1" fontAlgn="base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None/>
                        </a:pPr>
                        <a:endParaRPr lang="en-US" altLang="en-US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endParaRPr>
                      </a:p>
                    </p:txBody>
                  </p:sp>
                </p:grpSp>
                <p:sp>
                  <p:nvSpPr>
                    <p:cNvPr id="72" name="Rectangle 65"/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1056" y="1872"/>
                      <a:ext cx="96" cy="9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</p:grpSp>
              <p:grpSp>
                <p:nvGrpSpPr>
                  <p:cNvPr id="28" name="Group 66"/>
                  <p:cNvGrpSpPr>
                    <a:grpSpLocks/>
                  </p:cNvGrpSpPr>
                  <p:nvPr/>
                </p:nvGrpSpPr>
                <p:grpSpPr bwMode="auto">
                  <a:xfrm>
                    <a:off x="3168" y="1494"/>
                    <a:ext cx="96" cy="378"/>
                    <a:chOff x="1584" y="1488"/>
                    <a:chExt cx="96" cy="378"/>
                  </a:xfrm>
                </p:grpSpPr>
                <p:sp>
                  <p:nvSpPr>
                    <p:cNvPr id="67" name="Rectangle 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84" y="1488"/>
                      <a:ext cx="96" cy="9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68" name="Rectangle 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84" y="1584"/>
                      <a:ext cx="96" cy="9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69" name="Rectangle 6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84" y="1674"/>
                      <a:ext cx="96" cy="96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70" name="Rectangle 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84" y="1770"/>
                      <a:ext cx="96" cy="96"/>
                    </a:xfrm>
                    <a:prstGeom prst="rect">
                      <a:avLst/>
                    </a:prstGeom>
                    <a:solidFill>
                      <a:srgbClr val="99CC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</p:grpSp>
              <p:grpSp>
                <p:nvGrpSpPr>
                  <p:cNvPr id="29" name="Group 71"/>
                  <p:cNvGrpSpPr>
                    <a:grpSpLocks/>
                  </p:cNvGrpSpPr>
                  <p:nvPr/>
                </p:nvGrpSpPr>
                <p:grpSpPr bwMode="auto">
                  <a:xfrm>
                    <a:off x="3552" y="1488"/>
                    <a:ext cx="96" cy="288"/>
                    <a:chOff x="2328" y="1488"/>
                    <a:chExt cx="96" cy="288"/>
                  </a:xfrm>
                </p:grpSpPr>
                <p:sp>
                  <p:nvSpPr>
                    <p:cNvPr id="64" name="Rectangle 7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8" y="1584"/>
                      <a:ext cx="96" cy="9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65" name="Rectangle 7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8" y="1680"/>
                      <a:ext cx="96" cy="96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66" name="Rectangle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8" y="1488"/>
                      <a:ext cx="96" cy="96"/>
                    </a:xfrm>
                    <a:prstGeom prst="rect">
                      <a:avLst/>
                    </a:prstGeom>
                    <a:solidFill>
                      <a:srgbClr val="FFCC99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</p:grpSp>
              <p:grpSp>
                <p:nvGrpSpPr>
                  <p:cNvPr id="30" name="Group 75"/>
                  <p:cNvGrpSpPr>
                    <a:grpSpLocks/>
                  </p:cNvGrpSpPr>
                  <p:nvPr/>
                </p:nvGrpSpPr>
                <p:grpSpPr bwMode="auto">
                  <a:xfrm>
                    <a:off x="3744" y="1488"/>
                    <a:ext cx="96" cy="672"/>
                    <a:chOff x="2064" y="1488"/>
                    <a:chExt cx="96" cy="672"/>
                  </a:xfrm>
                </p:grpSpPr>
                <p:sp>
                  <p:nvSpPr>
                    <p:cNvPr id="57" name="Rectangle 7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64" y="1872"/>
                      <a:ext cx="96" cy="9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58" name="Rectangle 7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64" y="1488"/>
                      <a:ext cx="96" cy="9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59" name="Rectangle 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64" y="1584"/>
                      <a:ext cx="96" cy="96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60" name="Rectangle 79"/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2064" y="1680"/>
                      <a:ext cx="96" cy="96"/>
                    </a:xfrm>
                    <a:prstGeom prst="rect">
                      <a:avLst/>
                    </a:prstGeom>
                    <a:solidFill>
                      <a:srgbClr val="00FF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61" name="Rectangle 8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64" y="1776"/>
                      <a:ext cx="96" cy="96"/>
                    </a:xfrm>
                    <a:prstGeom prst="rect">
                      <a:avLst/>
                    </a:prstGeom>
                    <a:solidFill>
                      <a:srgbClr val="99CC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62" name="Rectangle 81"/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2064" y="1968"/>
                      <a:ext cx="96" cy="9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63" name="Rectangle 8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64" y="2064"/>
                      <a:ext cx="96" cy="96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</p:grpSp>
              <p:grpSp>
                <p:nvGrpSpPr>
                  <p:cNvPr id="31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3984" y="1488"/>
                    <a:ext cx="96" cy="480"/>
                    <a:chOff x="1056" y="1488"/>
                    <a:chExt cx="96" cy="480"/>
                  </a:xfrm>
                </p:grpSpPr>
                <p:grpSp>
                  <p:nvGrpSpPr>
                    <p:cNvPr id="51" name="Group 8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56" y="1488"/>
                      <a:ext cx="96" cy="384"/>
                      <a:chOff x="1056" y="1488"/>
                      <a:chExt cx="96" cy="384"/>
                    </a:xfrm>
                  </p:grpSpPr>
                  <p:sp>
                    <p:nvSpPr>
                      <p:cNvPr id="53" name="Rectangle 8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56" y="1488"/>
                        <a:ext cx="96" cy="9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defTabSz="914400" eaLnBrk="1" fontAlgn="base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None/>
                        </a:pPr>
                        <a:endParaRPr lang="en-US" altLang="en-US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endParaRPr>
                      </a:p>
                    </p:txBody>
                  </p:sp>
                  <p:sp>
                    <p:nvSpPr>
                      <p:cNvPr id="54" name="Rectangle 8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56" y="1584"/>
                        <a:ext cx="96" cy="9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defTabSz="914400" eaLnBrk="1" fontAlgn="base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None/>
                        </a:pPr>
                        <a:endParaRPr lang="en-US" altLang="en-US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endParaRPr>
                      </a:p>
                    </p:txBody>
                  </p:sp>
                  <p:sp>
                    <p:nvSpPr>
                      <p:cNvPr id="55" name="Rectangle 8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56" y="1680"/>
                        <a:ext cx="96" cy="96"/>
                      </a:xfrm>
                      <a:prstGeom prst="rect">
                        <a:avLst/>
                      </a:prstGeom>
                      <a:solidFill>
                        <a:srgbClr val="00FF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defTabSz="914400" eaLnBrk="1" fontAlgn="base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None/>
                        </a:pPr>
                        <a:endParaRPr lang="en-US" altLang="en-US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endParaRPr>
                      </a:p>
                    </p:txBody>
                  </p:sp>
                  <p:sp>
                    <p:nvSpPr>
                      <p:cNvPr id="56" name="Rectangle 8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056" y="1776"/>
                        <a:ext cx="96" cy="96"/>
                      </a:xfrm>
                      <a:prstGeom prst="rect">
                        <a:avLst/>
                      </a:prstGeom>
                      <a:solidFill>
                        <a:srgbClr val="FF99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defTabSz="914400" eaLnBrk="1" fontAlgn="base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None/>
                        </a:pPr>
                        <a:endParaRPr lang="en-US" altLang="en-US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endParaRPr>
                      </a:p>
                    </p:txBody>
                  </p:sp>
                </p:grpSp>
                <p:sp>
                  <p:nvSpPr>
                    <p:cNvPr id="52" name="Rectangle 89"/>
                    <p:cNvSpPr>
                      <a:spLocks noChangeArrowheads="1"/>
                    </p:cNvSpPr>
                    <p:nvPr/>
                  </p:nvSpPr>
                  <p:spPr bwMode="auto">
                    <a:xfrm flipV="1">
                      <a:off x="1056" y="1872"/>
                      <a:ext cx="96" cy="9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</p:grpSp>
              <p:grpSp>
                <p:nvGrpSpPr>
                  <p:cNvPr id="32" name="Group 90"/>
                  <p:cNvGrpSpPr>
                    <a:grpSpLocks/>
                  </p:cNvGrpSpPr>
                  <p:nvPr/>
                </p:nvGrpSpPr>
                <p:grpSpPr bwMode="auto">
                  <a:xfrm>
                    <a:off x="4176" y="1488"/>
                    <a:ext cx="96" cy="192"/>
                    <a:chOff x="2592" y="1488"/>
                    <a:chExt cx="96" cy="192"/>
                  </a:xfrm>
                </p:grpSpPr>
                <p:sp>
                  <p:nvSpPr>
                    <p:cNvPr id="49" name="Rectangle 9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92" y="1488"/>
                      <a:ext cx="96" cy="96"/>
                    </a:xfrm>
                    <a:prstGeom prst="rect">
                      <a:avLst/>
                    </a:prstGeom>
                    <a:solidFill>
                      <a:srgbClr val="00FF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50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92" y="1584"/>
                      <a:ext cx="96" cy="96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</p:grpSp>
              <p:grpSp>
                <p:nvGrpSpPr>
                  <p:cNvPr id="33" name="Group 93"/>
                  <p:cNvGrpSpPr>
                    <a:grpSpLocks/>
                  </p:cNvGrpSpPr>
                  <p:nvPr/>
                </p:nvGrpSpPr>
                <p:grpSpPr bwMode="auto">
                  <a:xfrm>
                    <a:off x="4416" y="1488"/>
                    <a:ext cx="96" cy="288"/>
                    <a:chOff x="1824" y="1488"/>
                    <a:chExt cx="96" cy="288"/>
                  </a:xfrm>
                </p:grpSpPr>
                <p:sp>
                  <p:nvSpPr>
                    <p:cNvPr id="46" name="Rectangle 9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24" y="1488"/>
                      <a:ext cx="96" cy="9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47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24" y="1584"/>
                      <a:ext cx="96" cy="96"/>
                    </a:xfrm>
                    <a:prstGeom prst="rect">
                      <a:avLst/>
                    </a:prstGeom>
                    <a:solidFill>
                      <a:srgbClr val="FFCC99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48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24" y="1680"/>
                      <a:ext cx="96" cy="96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</p:grpSp>
              <p:grpSp>
                <p:nvGrpSpPr>
                  <p:cNvPr id="34" name="Group 97"/>
                  <p:cNvGrpSpPr>
                    <a:grpSpLocks/>
                  </p:cNvGrpSpPr>
                  <p:nvPr/>
                </p:nvGrpSpPr>
                <p:grpSpPr bwMode="auto">
                  <a:xfrm>
                    <a:off x="4608" y="1488"/>
                    <a:ext cx="96" cy="192"/>
                    <a:chOff x="2928" y="1488"/>
                    <a:chExt cx="96" cy="192"/>
                  </a:xfrm>
                </p:grpSpPr>
                <p:sp>
                  <p:nvSpPr>
                    <p:cNvPr id="44" name="Rectangle 9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28" y="1488"/>
                      <a:ext cx="96" cy="9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45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28" y="1584"/>
                      <a:ext cx="96" cy="96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</p:grpSp>
              <p:grpSp>
                <p:nvGrpSpPr>
                  <p:cNvPr id="35" name="Group 100"/>
                  <p:cNvGrpSpPr>
                    <a:grpSpLocks/>
                  </p:cNvGrpSpPr>
                  <p:nvPr/>
                </p:nvGrpSpPr>
                <p:grpSpPr bwMode="auto">
                  <a:xfrm>
                    <a:off x="4800" y="1488"/>
                    <a:ext cx="96" cy="288"/>
                    <a:chOff x="2328" y="1488"/>
                    <a:chExt cx="96" cy="288"/>
                  </a:xfrm>
                </p:grpSpPr>
                <p:sp>
                  <p:nvSpPr>
                    <p:cNvPr id="41" name="Rectangle 10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8" y="1584"/>
                      <a:ext cx="96" cy="9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42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8" y="1680"/>
                      <a:ext cx="96" cy="96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43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8" y="1488"/>
                      <a:ext cx="96" cy="96"/>
                    </a:xfrm>
                    <a:prstGeom prst="rect">
                      <a:avLst/>
                    </a:prstGeom>
                    <a:solidFill>
                      <a:srgbClr val="FFCC99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</p:grpSp>
              <p:grpSp>
                <p:nvGrpSpPr>
                  <p:cNvPr id="36" name="Group 104"/>
                  <p:cNvGrpSpPr>
                    <a:grpSpLocks/>
                  </p:cNvGrpSpPr>
                  <p:nvPr/>
                </p:nvGrpSpPr>
                <p:grpSpPr bwMode="auto">
                  <a:xfrm>
                    <a:off x="4992" y="1488"/>
                    <a:ext cx="96" cy="378"/>
                    <a:chOff x="1584" y="1488"/>
                    <a:chExt cx="96" cy="378"/>
                  </a:xfrm>
                </p:grpSpPr>
                <p:sp>
                  <p:nvSpPr>
                    <p:cNvPr id="37" name="Rectangle 10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84" y="1488"/>
                      <a:ext cx="96" cy="9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38" name="Rectangle 1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84" y="1584"/>
                      <a:ext cx="96" cy="9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39" name="Rectangle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84" y="1674"/>
                      <a:ext cx="96" cy="96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40" name="Rectangle 10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84" y="1770"/>
                      <a:ext cx="96" cy="96"/>
                    </a:xfrm>
                    <a:prstGeom prst="rect">
                      <a:avLst/>
                    </a:prstGeom>
                    <a:solidFill>
                      <a:srgbClr val="99CC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6" name="Group 109"/>
            <p:cNvGrpSpPr>
              <a:grpSpLocks/>
            </p:cNvGrpSpPr>
            <p:nvPr/>
          </p:nvGrpSpPr>
          <p:grpSpPr bwMode="auto">
            <a:xfrm>
              <a:off x="3078163" y="2438401"/>
              <a:ext cx="6265863" cy="1992313"/>
              <a:chOff x="883" y="1680"/>
              <a:chExt cx="3947" cy="1255"/>
            </a:xfrm>
          </p:grpSpPr>
          <p:sp>
            <p:nvSpPr>
              <p:cNvPr id="8" name="Line 110"/>
              <p:cNvSpPr>
                <a:spLocks noChangeShapeType="1"/>
              </p:cNvSpPr>
              <p:nvPr/>
            </p:nvSpPr>
            <p:spPr bwMode="auto">
              <a:xfrm flipH="1" flipV="1">
                <a:off x="1872" y="1680"/>
                <a:ext cx="13" cy="1255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9" name="Line 111"/>
              <p:cNvSpPr>
                <a:spLocks noChangeShapeType="1"/>
              </p:cNvSpPr>
              <p:nvPr/>
            </p:nvSpPr>
            <p:spPr bwMode="auto">
              <a:xfrm flipH="1" flipV="1">
                <a:off x="3402" y="1704"/>
                <a:ext cx="18" cy="120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10" name="Text Box 112"/>
              <p:cNvSpPr txBox="1">
                <a:spLocks noChangeArrowheads="1"/>
              </p:cNvSpPr>
              <p:nvPr/>
            </p:nvSpPr>
            <p:spPr bwMode="auto">
              <a:xfrm>
                <a:off x="883" y="1721"/>
                <a:ext cx="789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lt"/>
                    <a:ea typeface="SimSun" panose="02010600030101010101" pitchFamily="2" charset="-122"/>
                  </a:rPr>
                  <a:t>Bucket 1</a:t>
                </a:r>
              </a:p>
            </p:txBody>
          </p:sp>
          <p:sp>
            <p:nvSpPr>
              <p:cNvPr id="11" name="Text Box 113"/>
              <p:cNvSpPr txBox="1">
                <a:spLocks noChangeArrowheads="1"/>
              </p:cNvSpPr>
              <p:nvPr/>
            </p:nvSpPr>
            <p:spPr bwMode="auto">
              <a:xfrm>
                <a:off x="2124" y="1711"/>
                <a:ext cx="789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lt"/>
                    <a:ea typeface="Verdana" panose="020B0604030504040204" pitchFamily="34" charset="0"/>
                    <a:cs typeface="Verdana" panose="020B0604030504040204" pitchFamily="34" charset="0"/>
                  </a:rPr>
                  <a:t>Bucket 2</a:t>
                </a:r>
              </a:p>
            </p:txBody>
          </p:sp>
          <p:sp>
            <p:nvSpPr>
              <p:cNvPr id="12" name="Text Box 114"/>
              <p:cNvSpPr txBox="1">
                <a:spLocks noChangeArrowheads="1"/>
              </p:cNvSpPr>
              <p:nvPr/>
            </p:nvSpPr>
            <p:spPr bwMode="auto">
              <a:xfrm>
                <a:off x="3705" y="1750"/>
                <a:ext cx="789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+mn-lt"/>
                    <a:ea typeface="SimSun" panose="02010600030101010101" pitchFamily="2" charset="-122"/>
                  </a:rPr>
                  <a:t>Bucket 3</a:t>
                </a:r>
              </a:p>
            </p:txBody>
          </p:sp>
          <p:sp>
            <p:nvSpPr>
              <p:cNvPr id="13" name="Line 115"/>
              <p:cNvSpPr>
                <a:spLocks noChangeShapeType="1"/>
              </p:cNvSpPr>
              <p:nvPr/>
            </p:nvSpPr>
            <p:spPr bwMode="auto">
              <a:xfrm flipH="1" flipV="1">
                <a:off x="4818" y="1680"/>
                <a:ext cx="12" cy="1104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</p:grpSp>
      </p:grpSp>
      <p:sp>
        <p:nvSpPr>
          <p:cNvPr id="118" name="Rectangle 3"/>
          <p:cNvSpPr txBox="1">
            <a:spLocks noChangeArrowheads="1"/>
          </p:cNvSpPr>
          <p:nvPr/>
        </p:nvSpPr>
        <p:spPr>
          <a:xfrm>
            <a:off x="499800" y="1965082"/>
            <a:ext cx="4929147" cy="4407438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2400" dirty="0" smtClean="0">
                <a:solidFill>
                  <a:srgbClr val="000000"/>
                </a:solidFill>
                <a:ea typeface="SimSun" panose="02010600030101010101" pitchFamily="2" charset="-122"/>
              </a:rPr>
              <a:t>If we put </a:t>
            </a:r>
            <a:r>
              <a:rPr lang="en-US" altLang="zh-CN" sz="2400" dirty="0" smtClean="0">
                <a:solidFill>
                  <a:srgbClr val="333399"/>
                </a:solidFill>
                <a:ea typeface="SimSun" panose="02010600030101010101" pitchFamily="2" charset="-122"/>
              </a:rPr>
              <a:t>3 buckets of data</a:t>
            </a:r>
            <a:r>
              <a:rPr lang="en-US" altLang="zh-CN" sz="2400" dirty="0" smtClean="0">
                <a:solidFill>
                  <a:srgbClr val="000000"/>
                </a:solidFill>
                <a:ea typeface="SimSun" panose="02010600030101010101" pitchFamily="2" charset="-122"/>
              </a:rPr>
              <a:t> into main memory, then </a:t>
            </a:r>
            <a:r>
              <a:rPr lang="en-US" altLang="zh-CN" sz="2400" dirty="0" smtClean="0">
                <a:solidFill>
                  <a:srgbClr val="333399"/>
                </a:solidFill>
                <a:ea typeface="SimSun" panose="02010600030101010101" pitchFamily="2" charset="-122"/>
              </a:rPr>
              <a:t>decrease each frequency count by 3</a:t>
            </a:r>
            <a:r>
              <a:rPr lang="en-US" altLang="zh-CN" sz="2400" dirty="0" smtClean="0">
                <a:solidFill>
                  <a:srgbClr val="000000"/>
                </a:solidFill>
                <a:ea typeface="SimSun" panose="02010600030101010101" pitchFamily="2" charset="-122"/>
              </a:rPr>
              <a:t> </a:t>
            </a:r>
          </a:p>
          <a:p>
            <a:r>
              <a:rPr lang="en-US" altLang="zh-CN" sz="2400" dirty="0" smtClean="0">
                <a:solidFill>
                  <a:srgbClr val="333399"/>
                </a:solidFill>
                <a:ea typeface="SimSun" panose="02010600030101010101" pitchFamily="2" charset="-122"/>
              </a:rPr>
              <a:t>Update summary data structure</a:t>
            </a:r>
          </a:p>
          <a:p>
            <a:pPr lvl="1"/>
            <a:r>
              <a:rPr lang="en-US" altLang="zh-CN" sz="2400" dirty="0" err="1" smtClean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Itemset</a:t>
            </a:r>
            <a:r>
              <a:rPr lang="en-US" altLang="zh-CN" sz="2400" dirty="0" smtClean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(    ) is deleted.</a:t>
            </a:r>
            <a:br>
              <a:rPr lang="en-US" altLang="zh-CN" sz="2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zh-CN" sz="2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That’s why we choose </a:t>
            </a:r>
            <a:r>
              <a:rPr lang="en-US" altLang="zh-CN" sz="2400" dirty="0">
                <a:solidFill>
                  <a:srgbClr val="333399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 large number of </a:t>
            </a:r>
            <a:r>
              <a:rPr lang="en-US" altLang="zh-CN" sz="2400" dirty="0" smtClean="0">
                <a:solidFill>
                  <a:srgbClr val="333399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buckets</a:t>
            </a:r>
            <a:r>
              <a:rPr lang="en-US" altLang="zh-CN" sz="2400" dirty="0" smtClean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–delete more</a:t>
            </a:r>
          </a:p>
          <a:p>
            <a:r>
              <a:rPr lang="en-US" altLang="zh-CN" sz="2400" dirty="0">
                <a:ea typeface="SimSun" panose="02010600030101010101" pitchFamily="2" charset="-122"/>
              </a:rPr>
              <a:t>Pruning </a:t>
            </a:r>
            <a:r>
              <a:rPr lang="en-US" altLang="zh-CN" sz="2400" dirty="0" err="1">
                <a:ea typeface="SimSun" panose="02010600030101010101" pitchFamily="2" charset="-122"/>
              </a:rPr>
              <a:t>Itemsets</a:t>
            </a:r>
            <a:r>
              <a:rPr lang="en-US" altLang="zh-CN" sz="2400" dirty="0">
                <a:ea typeface="SimSun" panose="02010600030101010101" pitchFamily="2" charset="-122"/>
              </a:rPr>
              <a:t> – </a:t>
            </a:r>
            <a:r>
              <a:rPr lang="en-US" altLang="zh-CN" sz="2400" dirty="0" err="1">
                <a:ea typeface="SimSun" panose="02010600030101010101" pitchFamily="2" charset="-122"/>
              </a:rPr>
              <a:t>Apriori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smtClean="0">
                <a:ea typeface="SimSun" panose="02010600030101010101" pitchFamily="2" charset="-122"/>
              </a:rPr>
              <a:t>Rule</a:t>
            </a:r>
          </a:p>
          <a:p>
            <a:pPr lvl="1"/>
            <a:r>
              <a:rPr lang="en-US" altLang="zh-CN" sz="2400" dirty="0" smtClean="0">
                <a:ea typeface="SimSun" panose="02010600030101010101" pitchFamily="2" charset="-122"/>
              </a:rPr>
              <a:t>If </a:t>
            </a:r>
            <a:r>
              <a:rPr lang="en-US" altLang="zh-CN" sz="2400" dirty="0">
                <a:ea typeface="SimSun" panose="02010600030101010101" pitchFamily="2" charset="-122"/>
              </a:rPr>
              <a:t>we find </a:t>
            </a:r>
            <a:r>
              <a:rPr lang="en-US" altLang="zh-CN" sz="2400" dirty="0" err="1">
                <a:ea typeface="SimSun" panose="02010600030101010101" pitchFamily="2" charset="-122"/>
              </a:rPr>
              <a:t>itemset</a:t>
            </a:r>
            <a:r>
              <a:rPr lang="en-US" altLang="zh-CN" sz="2400" dirty="0">
                <a:ea typeface="SimSun" panose="02010600030101010101" pitchFamily="2" charset="-122"/>
              </a:rPr>
              <a:t> (      ) is not </a:t>
            </a:r>
            <a:r>
              <a:rPr lang="en-US" altLang="zh-CN" sz="2400" dirty="0" smtClean="0">
                <a:ea typeface="SimSun" panose="02010600030101010101" pitchFamily="2" charset="-122"/>
              </a:rPr>
              <a:t>frequent, we </a:t>
            </a:r>
            <a:r>
              <a:rPr lang="en-US" altLang="zh-CN" sz="2400" dirty="0">
                <a:ea typeface="SimSun" panose="02010600030101010101" pitchFamily="2" charset="-122"/>
              </a:rPr>
              <a:t>needn’t consider its superset </a:t>
            </a:r>
          </a:p>
          <a:p>
            <a:endParaRPr lang="en-US" altLang="zh-CN" sz="2400" dirty="0">
              <a:solidFill>
                <a:srgbClr val="333399"/>
              </a:solidFill>
              <a:ea typeface="SimSun" panose="02010600030101010101" pitchFamily="2" charset="-122"/>
            </a:endParaRPr>
          </a:p>
          <a:p>
            <a:endParaRPr lang="en-US" altLang="zh-CN" sz="2400" dirty="0" smtClean="0">
              <a:ea typeface="SimSun" panose="02010600030101010101" pitchFamily="2" charset="-122"/>
            </a:endParaRPr>
          </a:p>
          <a:p>
            <a:endParaRPr lang="en-US" altLang="zh-CN" sz="2400" dirty="0" smtClean="0">
              <a:solidFill>
                <a:srgbClr val="FF0000"/>
              </a:solidFill>
              <a:ea typeface="SimSun" pitchFamily="2" charset="-122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605430" y="3659205"/>
            <a:ext cx="6048375" cy="2838209"/>
            <a:chOff x="2590801" y="1987792"/>
            <a:chExt cx="6048375" cy="2838209"/>
          </a:xfrm>
        </p:grpSpPr>
        <p:grpSp>
          <p:nvGrpSpPr>
            <p:cNvPr id="120" name="Group 4"/>
            <p:cNvGrpSpPr>
              <a:grpSpLocks/>
            </p:cNvGrpSpPr>
            <p:nvPr/>
          </p:nvGrpSpPr>
          <p:grpSpPr bwMode="auto">
            <a:xfrm>
              <a:off x="2743201" y="1987805"/>
              <a:ext cx="1121753" cy="1800987"/>
              <a:chOff x="480" y="1296"/>
              <a:chExt cx="661" cy="1044"/>
            </a:xfrm>
          </p:grpSpPr>
          <p:sp>
            <p:nvSpPr>
              <p:cNvPr id="159" name="Text Box 5"/>
              <p:cNvSpPr txBox="1">
                <a:spLocks noChangeArrowheads="1"/>
              </p:cNvSpPr>
              <p:nvPr/>
            </p:nvSpPr>
            <p:spPr bwMode="auto">
              <a:xfrm>
                <a:off x="960" y="1459"/>
                <a:ext cx="166" cy="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zh-CN" sz="1200" b="1">
                    <a:solidFill>
                      <a:srgbClr val="000000"/>
                    </a:solidFill>
                    <a:latin typeface="Tahoma" panose="020B0604030504040204" pitchFamily="34" charset="0"/>
                    <a:ea typeface="SimSun" panose="02010600030101010101" pitchFamily="2" charset="-122"/>
                  </a:rPr>
                  <a:t>2</a:t>
                </a:r>
              </a:p>
            </p:txBody>
          </p:sp>
          <p:grpSp>
            <p:nvGrpSpPr>
              <p:cNvPr id="160" name="Group 6"/>
              <p:cNvGrpSpPr>
                <a:grpSpLocks/>
              </p:cNvGrpSpPr>
              <p:nvPr/>
            </p:nvGrpSpPr>
            <p:grpSpPr bwMode="auto">
              <a:xfrm>
                <a:off x="480" y="1296"/>
                <a:ext cx="661" cy="1044"/>
                <a:chOff x="480" y="1344"/>
                <a:chExt cx="661" cy="1044"/>
              </a:xfrm>
            </p:grpSpPr>
            <p:grpSp>
              <p:nvGrpSpPr>
                <p:cNvPr id="161" name="Group 7"/>
                <p:cNvGrpSpPr>
                  <a:grpSpLocks/>
                </p:cNvGrpSpPr>
                <p:nvPr/>
              </p:nvGrpSpPr>
              <p:grpSpPr bwMode="auto">
                <a:xfrm>
                  <a:off x="576" y="1344"/>
                  <a:ext cx="565" cy="1044"/>
                  <a:chOff x="576" y="1296"/>
                  <a:chExt cx="565" cy="1044"/>
                </a:xfrm>
              </p:grpSpPr>
              <p:sp>
                <p:nvSpPr>
                  <p:cNvPr id="163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1920"/>
                    <a:ext cx="96" cy="96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164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672" y="2064"/>
                    <a:ext cx="96" cy="96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165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1344"/>
                    <a:ext cx="96" cy="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grpSp>
                <p:nvGrpSpPr>
                  <p:cNvPr id="166" name="Group 11"/>
                  <p:cNvGrpSpPr>
                    <a:grpSpLocks/>
                  </p:cNvGrpSpPr>
                  <p:nvPr/>
                </p:nvGrpSpPr>
                <p:grpSpPr bwMode="auto">
                  <a:xfrm>
                    <a:off x="576" y="1488"/>
                    <a:ext cx="186" cy="96"/>
                    <a:chOff x="576" y="1596"/>
                    <a:chExt cx="186" cy="96"/>
                  </a:xfrm>
                </p:grpSpPr>
                <p:sp>
                  <p:nvSpPr>
                    <p:cNvPr id="183" name="Rectangle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66" y="1596"/>
                      <a:ext cx="96" cy="96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184" name="Rectangl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1596"/>
                      <a:ext cx="96" cy="9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</p:grpSp>
              <p:sp>
                <p:nvSpPr>
                  <p:cNvPr id="167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1776"/>
                    <a:ext cx="96" cy="96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168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064"/>
                    <a:ext cx="96" cy="96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169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208"/>
                    <a:ext cx="96" cy="96"/>
                  </a:xfrm>
                  <a:prstGeom prst="rect">
                    <a:avLst/>
                  </a:prstGeom>
                  <a:solidFill>
                    <a:schemeClr val="folHlink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grpSp>
                <p:nvGrpSpPr>
                  <p:cNvPr id="170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576" y="1632"/>
                    <a:ext cx="186" cy="96"/>
                    <a:chOff x="576" y="1596"/>
                    <a:chExt cx="186" cy="96"/>
                  </a:xfrm>
                </p:grpSpPr>
                <p:sp>
                  <p:nvSpPr>
                    <p:cNvPr id="181" name="Rectangle 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66" y="1596"/>
                      <a:ext cx="96" cy="96"/>
                    </a:xfrm>
                    <a:prstGeom prst="rect">
                      <a:avLst/>
                    </a:prstGeom>
                    <a:solidFill>
                      <a:srgbClr val="FFFF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182" name="Rectangle 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1596"/>
                      <a:ext cx="96" cy="9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</p:grpSp>
              <p:sp>
                <p:nvSpPr>
                  <p:cNvPr id="171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762" y="1632"/>
                    <a:ext cx="96" cy="96"/>
                  </a:xfrm>
                  <a:prstGeom prst="rect">
                    <a:avLst/>
                  </a:prstGeom>
                  <a:solidFill>
                    <a:srgbClr val="00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grpSp>
                <p:nvGrpSpPr>
                  <p:cNvPr id="172" name="Group 21"/>
                  <p:cNvGrpSpPr>
                    <a:grpSpLocks/>
                  </p:cNvGrpSpPr>
                  <p:nvPr/>
                </p:nvGrpSpPr>
                <p:grpSpPr bwMode="auto">
                  <a:xfrm>
                    <a:off x="960" y="1296"/>
                    <a:ext cx="181" cy="1044"/>
                    <a:chOff x="960" y="1296"/>
                    <a:chExt cx="181" cy="1044"/>
                  </a:xfrm>
                </p:grpSpPr>
                <p:grpSp>
                  <p:nvGrpSpPr>
                    <p:cNvPr id="173" name="Group 2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63" y="1296"/>
                      <a:ext cx="178" cy="468"/>
                      <a:chOff x="963" y="1296"/>
                      <a:chExt cx="178" cy="468"/>
                    </a:xfrm>
                  </p:grpSpPr>
                  <p:sp>
                    <p:nvSpPr>
                      <p:cNvPr id="179" name="Text Box 23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975" y="1296"/>
                        <a:ext cx="166" cy="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defTabSz="914400" fontAlgn="base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None/>
                        </a:pPr>
                        <a:r>
                          <a:rPr lang="en-US" altLang="zh-CN" sz="1200" b="1">
                            <a:solidFill>
                              <a:srgbClr val="000000"/>
                            </a:solidFill>
                            <a:latin typeface="Tahoma" panose="020B0604030504040204" pitchFamily="34" charset="0"/>
                            <a:ea typeface="SimSun" panose="02010600030101010101" pitchFamily="2" charset="-122"/>
                          </a:rPr>
                          <a:t>2</a:t>
                        </a:r>
                      </a:p>
                    </p:txBody>
                  </p:sp>
                  <p:sp>
                    <p:nvSpPr>
                      <p:cNvPr id="180" name="Text Box 2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963" y="1603"/>
                        <a:ext cx="166" cy="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defTabSz="914400" fontAlgn="base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None/>
                        </a:pPr>
                        <a:r>
                          <a:rPr lang="en-US" altLang="zh-CN" sz="1200" b="1">
                            <a:solidFill>
                              <a:srgbClr val="000000"/>
                            </a:solidFill>
                            <a:latin typeface="Tahoma" panose="020B0604030504040204" pitchFamily="34" charset="0"/>
                            <a:ea typeface="SimSun" panose="02010600030101010101" pitchFamily="2" charset="-122"/>
                          </a:rPr>
                          <a:t>1</a:t>
                        </a:r>
                      </a:p>
                    </p:txBody>
                  </p:sp>
                </p:grpSp>
                <p:grpSp>
                  <p:nvGrpSpPr>
                    <p:cNvPr id="174" name="Group 2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60" y="1747"/>
                      <a:ext cx="169" cy="593"/>
                      <a:chOff x="960" y="1747"/>
                      <a:chExt cx="169" cy="593"/>
                    </a:xfrm>
                  </p:grpSpPr>
                  <p:sp>
                    <p:nvSpPr>
                      <p:cNvPr id="175" name="Text Box 26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960" y="1747"/>
                        <a:ext cx="166" cy="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defTabSz="914400" fontAlgn="base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None/>
                        </a:pPr>
                        <a:r>
                          <a:rPr lang="en-US" altLang="zh-CN" sz="1200" b="1">
                            <a:solidFill>
                              <a:srgbClr val="000000"/>
                            </a:solidFill>
                            <a:latin typeface="Tahoma" panose="020B0604030504040204" pitchFamily="34" charset="0"/>
                            <a:ea typeface="SimSun" panose="02010600030101010101" pitchFamily="2" charset="-122"/>
                          </a:rPr>
                          <a:t>2</a:t>
                        </a:r>
                      </a:p>
                    </p:txBody>
                  </p:sp>
                  <p:sp>
                    <p:nvSpPr>
                      <p:cNvPr id="176" name="Text Box 2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963" y="1891"/>
                        <a:ext cx="166" cy="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defTabSz="914400" fontAlgn="base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None/>
                        </a:pPr>
                        <a:r>
                          <a:rPr lang="en-US" altLang="zh-CN" sz="1200" b="1">
                            <a:solidFill>
                              <a:srgbClr val="000000"/>
                            </a:solidFill>
                            <a:latin typeface="Tahoma" panose="020B0604030504040204" pitchFamily="34" charset="0"/>
                            <a:ea typeface="SimSun" panose="02010600030101010101" pitchFamily="2" charset="-122"/>
                          </a:rPr>
                          <a:t>1</a:t>
                        </a:r>
                      </a:p>
                    </p:txBody>
                  </p:sp>
                  <p:sp>
                    <p:nvSpPr>
                      <p:cNvPr id="177" name="Text Box 2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960" y="2016"/>
                        <a:ext cx="166" cy="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defTabSz="914400" fontAlgn="base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None/>
                        </a:pPr>
                        <a:r>
                          <a:rPr lang="en-US" altLang="zh-CN" sz="1200" b="1">
                            <a:solidFill>
                              <a:srgbClr val="000000"/>
                            </a:solidFill>
                            <a:latin typeface="Tahoma" panose="020B0604030504040204" pitchFamily="34" charset="0"/>
                            <a:ea typeface="SimSun" panose="02010600030101010101" pitchFamily="2" charset="-122"/>
                          </a:rPr>
                          <a:t>1</a:t>
                        </a:r>
                      </a:p>
                    </p:txBody>
                  </p:sp>
                  <p:sp>
                    <p:nvSpPr>
                      <p:cNvPr id="178" name="Text Box 2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960" y="2179"/>
                        <a:ext cx="166" cy="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defTabSz="914400" fontAlgn="base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None/>
                        </a:pPr>
                        <a:r>
                          <a:rPr lang="en-US" altLang="zh-CN" sz="1200" b="1">
                            <a:solidFill>
                              <a:srgbClr val="000000"/>
                            </a:solidFill>
                            <a:latin typeface="Tahoma" panose="020B0604030504040204" pitchFamily="34" charset="0"/>
                            <a:ea typeface="SimSun" panose="02010600030101010101" pitchFamily="2" charset="-122"/>
                          </a:rPr>
                          <a:t>1</a:t>
                        </a:r>
                      </a:p>
                    </p:txBody>
                  </p:sp>
                </p:grpSp>
              </p:grpSp>
            </p:grpSp>
            <p:sp>
              <p:nvSpPr>
                <p:cNvPr id="162" name="Rectangle 30"/>
                <p:cNvSpPr>
                  <a:spLocks noChangeArrowheads="1"/>
                </p:cNvSpPr>
                <p:nvPr/>
              </p:nvSpPr>
              <p:spPr bwMode="auto">
                <a:xfrm>
                  <a:off x="480" y="1744"/>
                  <a:ext cx="109" cy="303"/>
                </a:xfrm>
                <a:prstGeom prst="rect">
                  <a:avLst/>
                </a:prstGeom>
                <a:noFill/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914400" eaLnBrk="1" fontAlgn="base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>
                    <a:solidFill>
                      <a:srgbClr val="000000"/>
                    </a:solidFill>
                    <a:latin typeface="Tahoma" panose="020B0604030504040204" pitchFamily="34" charset="0"/>
                  </a:endParaRPr>
                </a:p>
              </p:txBody>
            </p:sp>
          </p:grpSp>
        </p:grpSp>
        <p:sp>
          <p:nvSpPr>
            <p:cNvPr id="121" name="Text Box 31"/>
            <p:cNvSpPr txBox="1">
              <a:spLocks noChangeArrowheads="1"/>
            </p:cNvSpPr>
            <p:nvPr/>
          </p:nvSpPr>
          <p:spPr bwMode="auto">
            <a:xfrm>
              <a:off x="2590801" y="4191001"/>
              <a:ext cx="178752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Tahoma" panose="020B0604030504040204" pitchFamily="34" charset="0"/>
                  <a:ea typeface="SimSun" panose="02010600030101010101" pitchFamily="2" charset="-122"/>
                </a:rPr>
                <a:t>summary data</a:t>
              </a:r>
            </a:p>
          </p:txBody>
        </p:sp>
        <p:grpSp>
          <p:nvGrpSpPr>
            <p:cNvPr id="122" name="Group 32"/>
            <p:cNvGrpSpPr>
              <a:grpSpLocks/>
            </p:cNvGrpSpPr>
            <p:nvPr/>
          </p:nvGrpSpPr>
          <p:grpSpPr bwMode="auto">
            <a:xfrm>
              <a:off x="4343401" y="1987817"/>
              <a:ext cx="2043113" cy="2838184"/>
              <a:chOff x="1584" y="1536"/>
              <a:chExt cx="1204" cy="1645"/>
            </a:xfrm>
          </p:grpSpPr>
          <p:sp>
            <p:nvSpPr>
              <p:cNvPr id="136" name="Text Box 33"/>
              <p:cNvSpPr txBox="1">
                <a:spLocks noChangeArrowheads="1"/>
              </p:cNvSpPr>
              <p:nvPr/>
            </p:nvSpPr>
            <p:spPr bwMode="auto">
              <a:xfrm>
                <a:off x="1776" y="2774"/>
                <a:ext cx="101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defTabSz="91440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zh-CN" sz="2000">
                    <a:solidFill>
                      <a:srgbClr val="000000"/>
                    </a:solidFill>
                    <a:latin typeface="Tahoma" panose="020B0604030504040204" pitchFamily="34" charset="0"/>
                    <a:ea typeface="SimSun" panose="02010600030101010101" pitchFamily="2" charset="-122"/>
                  </a:rPr>
                  <a:t>3 bucket data</a:t>
                </a:r>
              </a:p>
              <a:p>
                <a:pPr algn="ctr" defTabSz="91440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zh-CN" sz="2000">
                    <a:solidFill>
                      <a:srgbClr val="000000"/>
                    </a:solidFill>
                    <a:latin typeface="Tahoma" panose="020B0604030504040204" pitchFamily="34" charset="0"/>
                    <a:ea typeface="SimSun" panose="02010600030101010101" pitchFamily="2" charset="-122"/>
                  </a:rPr>
                  <a:t>in memory</a:t>
                </a:r>
              </a:p>
            </p:txBody>
          </p:sp>
          <p:grpSp>
            <p:nvGrpSpPr>
              <p:cNvPr id="137" name="Group 34"/>
              <p:cNvGrpSpPr>
                <a:grpSpLocks/>
              </p:cNvGrpSpPr>
              <p:nvPr/>
            </p:nvGrpSpPr>
            <p:grpSpPr bwMode="auto">
              <a:xfrm>
                <a:off x="1584" y="1536"/>
                <a:ext cx="1038" cy="1042"/>
                <a:chOff x="1584" y="1562"/>
                <a:chExt cx="1038" cy="1042"/>
              </a:xfrm>
            </p:grpSpPr>
            <p:sp>
              <p:nvSpPr>
                <p:cNvPr id="138" name="Rectangle 35"/>
                <p:cNvSpPr>
                  <a:spLocks noChangeArrowheads="1"/>
                </p:cNvSpPr>
                <p:nvPr/>
              </p:nvSpPr>
              <p:spPr bwMode="auto">
                <a:xfrm>
                  <a:off x="2016" y="2160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914400" eaLnBrk="1" fontAlgn="base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>
                    <a:solidFill>
                      <a:srgbClr val="000000"/>
                    </a:solidFill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139" name="Rectangle 36"/>
                <p:cNvSpPr>
                  <a:spLocks noChangeArrowheads="1"/>
                </p:cNvSpPr>
                <p:nvPr/>
              </p:nvSpPr>
              <p:spPr bwMode="auto">
                <a:xfrm>
                  <a:off x="2112" y="2304"/>
                  <a:ext cx="96" cy="96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914400" eaLnBrk="1" fontAlgn="base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>
                    <a:solidFill>
                      <a:srgbClr val="000000"/>
                    </a:solidFill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140" name="Rectangle 37"/>
                <p:cNvSpPr>
                  <a:spLocks noChangeArrowheads="1"/>
                </p:cNvSpPr>
                <p:nvPr/>
              </p:nvSpPr>
              <p:spPr bwMode="auto">
                <a:xfrm>
                  <a:off x="2016" y="2016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914400" eaLnBrk="1" fontAlgn="base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>
                    <a:solidFill>
                      <a:srgbClr val="000000"/>
                    </a:solidFill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141" name="Rectangle 38"/>
                <p:cNvSpPr>
                  <a:spLocks noChangeArrowheads="1"/>
                </p:cNvSpPr>
                <p:nvPr/>
              </p:nvSpPr>
              <p:spPr bwMode="auto">
                <a:xfrm>
                  <a:off x="2016" y="2304"/>
                  <a:ext cx="96" cy="96"/>
                </a:xfrm>
                <a:prstGeom prst="rect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914400" eaLnBrk="1" fontAlgn="base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>
                    <a:solidFill>
                      <a:srgbClr val="000000"/>
                    </a:solidFill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142" name="Rectangle 39"/>
                <p:cNvSpPr>
                  <a:spLocks noChangeArrowheads="1"/>
                </p:cNvSpPr>
                <p:nvPr/>
              </p:nvSpPr>
              <p:spPr bwMode="auto">
                <a:xfrm>
                  <a:off x="2016" y="2448"/>
                  <a:ext cx="96" cy="96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914400" eaLnBrk="1" fontAlgn="base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>
                    <a:solidFill>
                      <a:srgbClr val="000000"/>
                    </a:solidFill>
                    <a:latin typeface="Tahoma" panose="020B0604030504040204" pitchFamily="34" charset="0"/>
                  </a:endParaRPr>
                </a:p>
              </p:txBody>
            </p:sp>
            <p:grpSp>
              <p:nvGrpSpPr>
                <p:cNvPr id="143" name="Group 40"/>
                <p:cNvGrpSpPr>
                  <a:grpSpLocks/>
                </p:cNvGrpSpPr>
                <p:nvPr/>
              </p:nvGrpSpPr>
              <p:grpSpPr bwMode="auto">
                <a:xfrm>
                  <a:off x="1584" y="1562"/>
                  <a:ext cx="1038" cy="1042"/>
                  <a:chOff x="1578" y="1536"/>
                  <a:chExt cx="1038" cy="1042"/>
                </a:xfrm>
              </p:grpSpPr>
              <p:grpSp>
                <p:nvGrpSpPr>
                  <p:cNvPr id="144" name="Group 41"/>
                  <p:cNvGrpSpPr>
                    <a:grpSpLocks/>
                  </p:cNvGrpSpPr>
                  <p:nvPr/>
                </p:nvGrpSpPr>
                <p:grpSpPr bwMode="auto">
                  <a:xfrm>
                    <a:off x="2394" y="1536"/>
                    <a:ext cx="222" cy="1042"/>
                    <a:chOff x="2394" y="1536"/>
                    <a:chExt cx="222" cy="1042"/>
                  </a:xfrm>
                </p:grpSpPr>
                <p:sp>
                  <p:nvSpPr>
                    <p:cNvPr id="152" name="Text Box 4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394" y="1699"/>
                      <a:ext cx="166" cy="1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8575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fontAlgn="base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en-US" altLang="zh-CN" sz="1200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rPr>
                        <a:t>4</a:t>
                      </a:r>
                    </a:p>
                  </p:txBody>
                </p:sp>
                <p:sp>
                  <p:nvSpPr>
                    <p:cNvPr id="153" name="Text Box 4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409" y="1536"/>
                      <a:ext cx="166" cy="1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8575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fontAlgn="base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en-US" altLang="zh-CN" sz="1200" b="1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rPr>
                        <a:t>4</a:t>
                      </a:r>
                    </a:p>
                  </p:txBody>
                </p:sp>
                <p:grpSp>
                  <p:nvGrpSpPr>
                    <p:cNvPr id="154" name="Group 4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94" y="1987"/>
                      <a:ext cx="222" cy="591"/>
                      <a:chOff x="960" y="1747"/>
                      <a:chExt cx="222" cy="591"/>
                    </a:xfrm>
                  </p:grpSpPr>
                  <p:sp>
                    <p:nvSpPr>
                      <p:cNvPr id="155" name="Text Box 45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960" y="1747"/>
                        <a:ext cx="222" cy="1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defTabSz="914400" fontAlgn="base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None/>
                        </a:pPr>
                        <a:r>
                          <a:rPr lang="en-US" altLang="zh-CN" sz="1200" b="1">
                            <a:solidFill>
                              <a:srgbClr val="000000"/>
                            </a:solidFill>
                            <a:latin typeface="Tahoma" panose="020B0604030504040204" pitchFamily="34" charset="0"/>
                            <a:ea typeface="SimSun" panose="02010600030101010101" pitchFamily="2" charset="-122"/>
                          </a:rPr>
                          <a:t>10</a:t>
                        </a:r>
                      </a:p>
                    </p:txBody>
                  </p:sp>
                  <p:sp>
                    <p:nvSpPr>
                      <p:cNvPr id="156" name="Text Box 46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963" y="1891"/>
                        <a:ext cx="165" cy="1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defTabSz="914400" fontAlgn="base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None/>
                        </a:pPr>
                        <a:r>
                          <a:rPr lang="en-US" altLang="zh-CN" sz="1200" b="1">
                            <a:solidFill>
                              <a:srgbClr val="000000"/>
                            </a:solidFill>
                            <a:latin typeface="Tahoma" panose="020B0604030504040204" pitchFamily="34" charset="0"/>
                            <a:ea typeface="SimSun" panose="02010600030101010101" pitchFamily="2" charset="-122"/>
                          </a:rPr>
                          <a:t>2</a:t>
                        </a:r>
                      </a:p>
                    </p:txBody>
                  </p:sp>
                  <p:sp>
                    <p:nvSpPr>
                      <p:cNvPr id="157" name="Text Box 4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960" y="2016"/>
                        <a:ext cx="165" cy="1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defTabSz="914400" fontAlgn="base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None/>
                        </a:pPr>
                        <a:r>
                          <a:rPr lang="en-US" altLang="zh-CN" sz="1200" b="1">
                            <a:solidFill>
                              <a:srgbClr val="000000"/>
                            </a:solidFill>
                            <a:latin typeface="Tahoma" panose="020B0604030504040204" pitchFamily="34" charset="0"/>
                            <a:ea typeface="SimSun" panose="02010600030101010101" pitchFamily="2" charset="-122"/>
                          </a:rPr>
                          <a:t>2</a:t>
                        </a:r>
                      </a:p>
                    </p:txBody>
                  </p:sp>
                  <p:sp>
                    <p:nvSpPr>
                      <p:cNvPr id="158" name="Text Box 4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960" y="2179"/>
                        <a:ext cx="165" cy="1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defTabSz="914400" fontAlgn="base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None/>
                        </a:pPr>
                        <a:r>
                          <a:rPr lang="en-US" altLang="zh-CN" sz="1200" b="1">
                            <a:solidFill>
                              <a:srgbClr val="000000"/>
                            </a:solidFill>
                            <a:latin typeface="Tahoma" panose="020B0604030504040204" pitchFamily="34" charset="0"/>
                            <a:ea typeface="SimSun" panose="02010600030101010101" pitchFamily="2" charset="-122"/>
                          </a:rPr>
                          <a:t>0</a:t>
                        </a:r>
                      </a:p>
                    </p:txBody>
                  </p:sp>
                </p:grpSp>
              </p:grpSp>
              <p:grpSp>
                <p:nvGrpSpPr>
                  <p:cNvPr id="145" name="Group 49"/>
                  <p:cNvGrpSpPr>
                    <a:grpSpLocks/>
                  </p:cNvGrpSpPr>
                  <p:nvPr/>
                </p:nvGrpSpPr>
                <p:grpSpPr bwMode="auto">
                  <a:xfrm>
                    <a:off x="1578" y="1584"/>
                    <a:ext cx="618" cy="655"/>
                    <a:chOff x="1920" y="1584"/>
                    <a:chExt cx="618" cy="655"/>
                  </a:xfrm>
                </p:grpSpPr>
                <p:sp>
                  <p:nvSpPr>
                    <p:cNvPr id="146" name="Rectangle 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52" y="1584"/>
                      <a:ext cx="96" cy="9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grpSp>
                  <p:nvGrpSpPr>
                    <p:cNvPr id="147" name="Group 5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52" y="1728"/>
                      <a:ext cx="186" cy="96"/>
                      <a:chOff x="576" y="1596"/>
                      <a:chExt cx="186" cy="96"/>
                    </a:xfrm>
                  </p:grpSpPr>
                  <p:sp>
                    <p:nvSpPr>
                      <p:cNvPr id="150" name="Rectangle 5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666" y="1596"/>
                        <a:ext cx="96" cy="9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defTabSz="914400" eaLnBrk="1" fontAlgn="base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None/>
                        </a:pPr>
                        <a:endParaRPr lang="en-US" altLang="en-US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endParaRPr>
                      </a:p>
                    </p:txBody>
                  </p:sp>
                  <p:sp>
                    <p:nvSpPr>
                      <p:cNvPr id="151" name="Rectangle 5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76" y="1596"/>
                        <a:ext cx="96" cy="9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sz="28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1pPr>
                        <a:lvl2pPr marL="742950" indent="-28575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2pPr>
                        <a:lvl3pPr marL="11430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4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3pPr>
                        <a:lvl4pPr marL="16002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4pPr>
                        <a:lvl5pPr marL="2057400" indent="-228600" eaLnBrk="0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5pPr>
                        <a:lvl6pPr marL="25146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6pPr>
                        <a:lvl7pPr marL="29718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7pPr>
                        <a:lvl8pPr marL="34290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8pPr>
                        <a:lvl9pPr marL="3886200" indent="-228600" eaLnBrk="0" fontAlgn="base" hangingPunct="0">
                          <a:lnSpc>
                            <a:spcPct val="8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sz="200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</a:defRPr>
                        </a:lvl9pPr>
                      </a:lstStyle>
                      <a:p>
                        <a:pPr defTabSz="914400" eaLnBrk="1" fontAlgn="base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None/>
                        </a:pPr>
                        <a:endParaRPr lang="en-US" altLang="en-US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endParaRPr>
                      </a:p>
                    </p:txBody>
                  </p:sp>
                </p:grpSp>
                <p:sp>
                  <p:nvSpPr>
                    <p:cNvPr id="148" name="Rectangle 5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56" y="1936"/>
                      <a:ext cx="109" cy="303"/>
                    </a:xfrm>
                    <a:prstGeom prst="rect">
                      <a:avLst/>
                    </a:prstGeom>
                    <a:noFill/>
                    <a:ln w="28575" algn="ctr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>
                      <a:spAutoFit/>
                    </a:bodyPr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eaLnBrk="1" fontAlgn="base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endParaRPr lang="en-US" altLang="en-US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p:txBody>
                </p:sp>
                <p:sp>
                  <p:nvSpPr>
                    <p:cNvPr id="149" name="Text Box 5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920" y="1920"/>
                      <a:ext cx="232" cy="23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8575" algn="ctr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defTabSz="914400" fontAlgn="base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None/>
                      </a:pPr>
                      <a:r>
                        <a:rPr lang="en-US" altLang="zh-CN" sz="20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SimSun" panose="02010600030101010101" pitchFamily="2" charset="-122"/>
                        </a:rPr>
                        <a:t>+</a:t>
                      </a:r>
                    </a:p>
                  </p:txBody>
                </p:sp>
              </p:grpSp>
            </p:grpSp>
          </p:grpSp>
        </p:grpSp>
        <p:grpSp>
          <p:nvGrpSpPr>
            <p:cNvPr id="123" name="Group 56"/>
            <p:cNvGrpSpPr>
              <a:grpSpLocks/>
            </p:cNvGrpSpPr>
            <p:nvPr/>
          </p:nvGrpSpPr>
          <p:grpSpPr bwMode="auto">
            <a:xfrm>
              <a:off x="6400801" y="1987792"/>
              <a:ext cx="2238375" cy="2549284"/>
              <a:chOff x="3360" y="1536"/>
              <a:chExt cx="1319" cy="1478"/>
            </a:xfrm>
          </p:grpSpPr>
          <p:grpSp>
            <p:nvGrpSpPr>
              <p:cNvPr id="124" name="Group 57"/>
              <p:cNvGrpSpPr>
                <a:grpSpLocks/>
              </p:cNvGrpSpPr>
              <p:nvPr/>
            </p:nvGrpSpPr>
            <p:grpSpPr bwMode="auto">
              <a:xfrm>
                <a:off x="3360" y="1536"/>
                <a:ext cx="1045" cy="703"/>
                <a:chOff x="3360" y="1536"/>
                <a:chExt cx="1045" cy="703"/>
              </a:xfrm>
            </p:grpSpPr>
            <p:sp>
              <p:nvSpPr>
                <p:cNvPr id="126" name="Line 58"/>
                <p:cNvSpPr>
                  <a:spLocks noChangeShapeType="1"/>
                </p:cNvSpPr>
                <p:nvPr/>
              </p:nvSpPr>
              <p:spPr bwMode="auto">
                <a:xfrm>
                  <a:off x="3360" y="2064"/>
                  <a:ext cx="3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srgbClr val="000000"/>
                    </a:solidFill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127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4224" y="1699"/>
                  <a:ext cx="166" cy="16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91440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r>
                    <a:rPr lang="en-US" altLang="zh-CN" sz="1200" b="1">
                      <a:solidFill>
                        <a:srgbClr val="000000"/>
                      </a:solidFill>
                      <a:latin typeface="Tahoma" panose="020B0604030504040204" pitchFamily="34" charset="0"/>
                      <a:ea typeface="SimSun" panose="02010600030101010101" pitchFamily="2" charset="-122"/>
                    </a:rPr>
                    <a:t>3</a:t>
                  </a:r>
                </a:p>
              </p:txBody>
            </p:sp>
            <p:sp>
              <p:nvSpPr>
                <p:cNvPr id="128" name="Rectangle 60"/>
                <p:cNvSpPr>
                  <a:spLocks noChangeArrowheads="1"/>
                </p:cNvSpPr>
                <p:nvPr/>
              </p:nvSpPr>
              <p:spPr bwMode="auto">
                <a:xfrm>
                  <a:off x="3840" y="1584"/>
                  <a:ext cx="96" cy="9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914400" eaLnBrk="1" fontAlgn="base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>
                    <a:solidFill>
                      <a:srgbClr val="000000"/>
                    </a:solidFill>
                    <a:latin typeface="Tahoma" panose="020B0604030504040204" pitchFamily="34" charset="0"/>
                  </a:endParaRPr>
                </a:p>
              </p:txBody>
            </p:sp>
            <p:grpSp>
              <p:nvGrpSpPr>
                <p:cNvPr id="129" name="Group 61"/>
                <p:cNvGrpSpPr>
                  <a:grpSpLocks/>
                </p:cNvGrpSpPr>
                <p:nvPr/>
              </p:nvGrpSpPr>
              <p:grpSpPr bwMode="auto">
                <a:xfrm>
                  <a:off x="3840" y="1728"/>
                  <a:ext cx="186" cy="96"/>
                  <a:chOff x="576" y="1596"/>
                  <a:chExt cx="186" cy="96"/>
                </a:xfrm>
              </p:grpSpPr>
              <p:sp>
                <p:nvSpPr>
                  <p:cNvPr id="134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666" y="1596"/>
                    <a:ext cx="96" cy="96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135" name="Rectangle 6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1596"/>
                    <a:ext cx="96" cy="9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defTabSz="914400" eaLnBrk="1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None/>
                    </a:pPr>
                    <a:endParaRPr lang="en-US" altLang="en-US">
                      <a:solidFill>
                        <a:srgbClr val="000000"/>
                      </a:solidFill>
                      <a:latin typeface="Tahoma" panose="020B0604030504040204" pitchFamily="34" charset="0"/>
                    </a:endParaRPr>
                  </a:p>
                </p:txBody>
              </p:sp>
            </p:grpSp>
            <p:sp>
              <p:nvSpPr>
                <p:cNvPr id="130" name="Rectangle 64"/>
                <p:cNvSpPr>
                  <a:spLocks noChangeArrowheads="1"/>
                </p:cNvSpPr>
                <p:nvPr/>
              </p:nvSpPr>
              <p:spPr bwMode="auto">
                <a:xfrm>
                  <a:off x="3840" y="2016"/>
                  <a:ext cx="96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914400" eaLnBrk="1" fontAlgn="base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>
                    <a:solidFill>
                      <a:srgbClr val="000000"/>
                    </a:solidFill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131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4239" y="1536"/>
                  <a:ext cx="166" cy="16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91440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r>
                    <a:rPr lang="en-US" altLang="zh-CN" sz="1200" b="1">
                      <a:solidFill>
                        <a:srgbClr val="000000"/>
                      </a:solidFill>
                      <a:latin typeface="Tahoma" panose="020B0604030504040204" pitchFamily="34" charset="0"/>
                      <a:ea typeface="SimSun" panose="02010600030101010101" pitchFamily="2" charset="-122"/>
                    </a:rPr>
                    <a:t>3</a:t>
                  </a:r>
                </a:p>
              </p:txBody>
            </p:sp>
            <p:sp>
              <p:nvSpPr>
                <p:cNvPr id="132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4224" y="1987"/>
                  <a:ext cx="166" cy="16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914400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r>
                    <a:rPr lang="en-US" altLang="zh-CN" sz="1200" b="1">
                      <a:solidFill>
                        <a:srgbClr val="000000"/>
                      </a:solidFill>
                      <a:latin typeface="Tahoma" panose="020B0604030504040204" pitchFamily="34" charset="0"/>
                      <a:ea typeface="SimSun" panose="02010600030101010101" pitchFamily="2" charset="-122"/>
                    </a:rPr>
                    <a:t>9</a:t>
                  </a:r>
                </a:p>
              </p:txBody>
            </p:sp>
            <p:sp>
              <p:nvSpPr>
                <p:cNvPr id="133" name="Rectangle 67"/>
                <p:cNvSpPr>
                  <a:spLocks noChangeArrowheads="1"/>
                </p:cNvSpPr>
                <p:nvPr/>
              </p:nvSpPr>
              <p:spPr bwMode="auto">
                <a:xfrm>
                  <a:off x="3744" y="1936"/>
                  <a:ext cx="109" cy="303"/>
                </a:xfrm>
                <a:prstGeom prst="rect">
                  <a:avLst/>
                </a:prstGeom>
                <a:noFill/>
                <a:ln w="28575" algn="ctr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914400" eaLnBrk="1" fontAlgn="base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None/>
                  </a:pPr>
                  <a:endParaRPr lang="en-US" altLang="en-US">
                    <a:solidFill>
                      <a:srgbClr val="000000"/>
                    </a:solidFill>
                    <a:latin typeface="Tahoma" panose="020B0604030504040204" pitchFamily="34" charset="0"/>
                  </a:endParaRPr>
                </a:p>
              </p:txBody>
            </p:sp>
          </p:grpSp>
          <p:sp>
            <p:nvSpPr>
              <p:cNvPr id="125" name="Text Box 68"/>
              <p:cNvSpPr txBox="1">
                <a:spLocks noChangeArrowheads="1"/>
              </p:cNvSpPr>
              <p:nvPr/>
            </p:nvSpPr>
            <p:spPr bwMode="auto">
              <a:xfrm>
                <a:off x="3626" y="2784"/>
                <a:ext cx="1053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lnSpc>
                    <a:spcPct val="80000"/>
                  </a:lnSpc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40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zh-CN" sz="2000">
                    <a:solidFill>
                      <a:srgbClr val="000000"/>
                    </a:solidFill>
                    <a:latin typeface="Tahoma" panose="020B0604030504040204" pitchFamily="34" charset="0"/>
                    <a:ea typeface="SimSun" panose="02010600030101010101" pitchFamily="2" charset="-122"/>
                  </a:rPr>
                  <a:t>summary data</a:t>
                </a:r>
              </a:p>
            </p:txBody>
          </p:sp>
        </p:grpSp>
      </p:grpSp>
      <p:grpSp>
        <p:nvGrpSpPr>
          <p:cNvPr id="185" name="Group 70"/>
          <p:cNvGrpSpPr>
            <a:grpSpLocks/>
          </p:cNvGrpSpPr>
          <p:nvPr/>
        </p:nvGrpSpPr>
        <p:grpSpPr bwMode="auto">
          <a:xfrm>
            <a:off x="2417941" y="3748587"/>
            <a:ext cx="304800" cy="152400"/>
            <a:chOff x="3552" y="3264"/>
            <a:chExt cx="192" cy="96"/>
          </a:xfrm>
        </p:grpSpPr>
        <p:sp>
          <p:nvSpPr>
            <p:cNvPr id="186" name="Rectangle 71"/>
            <p:cNvSpPr>
              <a:spLocks noChangeArrowheads="1"/>
            </p:cNvSpPr>
            <p:nvPr/>
          </p:nvSpPr>
          <p:spPr bwMode="auto">
            <a:xfrm>
              <a:off x="3648" y="3264"/>
              <a:ext cx="96" cy="9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7" name="Rectangle 72"/>
            <p:cNvSpPr>
              <a:spLocks noChangeArrowheads="1"/>
            </p:cNvSpPr>
            <p:nvPr/>
          </p:nvSpPr>
          <p:spPr bwMode="auto">
            <a:xfrm>
              <a:off x="3552" y="3264"/>
              <a:ext cx="96" cy="96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188" name="Group 70"/>
          <p:cNvGrpSpPr>
            <a:grpSpLocks/>
          </p:cNvGrpSpPr>
          <p:nvPr/>
        </p:nvGrpSpPr>
        <p:grpSpPr bwMode="auto">
          <a:xfrm>
            <a:off x="3699062" y="5361980"/>
            <a:ext cx="304800" cy="152400"/>
            <a:chOff x="3552" y="3264"/>
            <a:chExt cx="192" cy="96"/>
          </a:xfrm>
        </p:grpSpPr>
        <p:sp>
          <p:nvSpPr>
            <p:cNvPr id="189" name="Rectangle 71"/>
            <p:cNvSpPr>
              <a:spLocks noChangeArrowheads="1"/>
            </p:cNvSpPr>
            <p:nvPr/>
          </p:nvSpPr>
          <p:spPr bwMode="auto">
            <a:xfrm>
              <a:off x="3648" y="3264"/>
              <a:ext cx="96" cy="9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90" name="Rectangle 72"/>
            <p:cNvSpPr>
              <a:spLocks noChangeArrowheads="1"/>
            </p:cNvSpPr>
            <p:nvPr/>
          </p:nvSpPr>
          <p:spPr bwMode="auto">
            <a:xfrm>
              <a:off x="3552" y="3264"/>
              <a:ext cx="96" cy="96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2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152400"/>
            <a:ext cx="12496800" cy="914400"/>
          </a:xfrm>
          <a:noFill/>
        </p:spPr>
        <p:txBody>
          <a:bodyPr lIns="92075" tIns="46038" rIns="92075" bIns="46038" anchor="ctr">
            <a:normAutofit/>
          </a:bodyPr>
          <a:lstStyle/>
          <a:p>
            <a:r>
              <a:rPr lang="en-US" altLang="en-US" sz="4000" dirty="0" smtClean="0"/>
              <a:t>Other Issues and Recommended Readings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593" y="1183591"/>
            <a:ext cx="10157096" cy="5405215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 smtClean="0"/>
              <a:t>Other issues on pattern discovery in data streams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Space-saving computation of frequent and top-</a:t>
            </a:r>
            <a:r>
              <a:rPr lang="en-US" altLang="en-US" sz="2400" i="1" dirty="0"/>
              <a:t>k</a:t>
            </a:r>
            <a:r>
              <a:rPr lang="en-US" altLang="en-US" sz="2400" dirty="0"/>
              <a:t> elements (</a:t>
            </a:r>
            <a:r>
              <a:rPr lang="en-US" altLang="en-US" sz="2400" dirty="0" err="1"/>
              <a:t>Metwally</a:t>
            </a:r>
            <a:r>
              <a:rPr lang="en-US" altLang="en-US" sz="2400" dirty="0"/>
              <a:t>, Agrawal, and El </a:t>
            </a:r>
            <a:r>
              <a:rPr lang="en-US" altLang="en-US" sz="2400" dirty="0" err="1"/>
              <a:t>Abbadi</a:t>
            </a:r>
            <a:r>
              <a:rPr lang="en-US" altLang="en-US" sz="2400" dirty="0"/>
              <a:t>, ICDT'05) </a:t>
            </a:r>
            <a:endParaRPr lang="en-US" altLang="en-US" sz="2400" dirty="0" smtClean="0"/>
          </a:p>
          <a:p>
            <a:pPr lvl="1">
              <a:lnSpc>
                <a:spcPct val="130000"/>
              </a:lnSpc>
            </a:pPr>
            <a:r>
              <a:rPr lang="en-US" altLang="en-US" sz="2400" dirty="0" smtClean="0"/>
              <a:t>Mining approximate frequent </a:t>
            </a:r>
            <a:r>
              <a:rPr lang="en-US" altLang="en-US" sz="2400" i="1" dirty="0" smtClean="0"/>
              <a:t>k</a:t>
            </a:r>
            <a:r>
              <a:rPr lang="en-US" altLang="en-US" sz="2400" dirty="0" smtClean="0"/>
              <a:t>-</a:t>
            </a:r>
            <a:r>
              <a:rPr lang="en-US" altLang="en-US" sz="2400" dirty="0" err="1" smtClean="0"/>
              <a:t>itemsets</a:t>
            </a:r>
            <a:r>
              <a:rPr lang="en-US" altLang="en-US" sz="2400" dirty="0" smtClean="0"/>
              <a:t> in data streams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 smtClean="0"/>
              <a:t>Mining sequential patterns in data streams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400" dirty="0" smtClean="0"/>
              <a:t>Recommended Readings</a:t>
            </a:r>
          </a:p>
          <a:p>
            <a:pPr lvl="1">
              <a:spcBef>
                <a:spcPts val="200"/>
              </a:spcBef>
            </a:pPr>
            <a:r>
              <a:rPr lang="en-US" altLang="en-US" sz="2400" dirty="0"/>
              <a:t>G. </a:t>
            </a:r>
            <a:r>
              <a:rPr lang="en-US" altLang="en-US" sz="2400" dirty="0" err="1" smtClean="0"/>
              <a:t>Manku</a:t>
            </a:r>
            <a:r>
              <a:rPr lang="en-US" altLang="en-US" sz="2400" dirty="0" smtClean="0"/>
              <a:t> and </a:t>
            </a:r>
            <a:r>
              <a:rPr lang="en-US" altLang="en-US" sz="2400" dirty="0"/>
              <a:t>R. </a:t>
            </a:r>
            <a:r>
              <a:rPr lang="en-US" altLang="en-US" sz="2400" dirty="0" err="1"/>
              <a:t>Motwani</a:t>
            </a:r>
            <a:r>
              <a:rPr lang="en-US" altLang="en-US" sz="2400" dirty="0"/>
              <a:t>, “Approximate Frequency Counts over Data Streams”, VLDB’02</a:t>
            </a:r>
          </a:p>
          <a:p>
            <a:pPr lvl="1">
              <a:spcBef>
                <a:spcPts val="200"/>
              </a:spcBef>
            </a:pPr>
            <a:r>
              <a:rPr lang="en-US" altLang="en-US" sz="2400" dirty="0"/>
              <a:t>A. </a:t>
            </a:r>
            <a:r>
              <a:rPr lang="en-US" altLang="en-US" sz="2400" dirty="0" err="1"/>
              <a:t>Metwally</a:t>
            </a:r>
            <a:r>
              <a:rPr lang="en-US" altLang="en-US" sz="2400" dirty="0"/>
              <a:t>, D. Agrawal, and A. El </a:t>
            </a:r>
            <a:r>
              <a:rPr lang="en-US" altLang="en-US" sz="2400" dirty="0" err="1"/>
              <a:t>Abbadi</a:t>
            </a:r>
            <a:r>
              <a:rPr lang="en-US" altLang="en-US" sz="2400" dirty="0"/>
              <a:t>, “Efficient Computation of Frequent and Top-k Elements in Data Streams”, ICDT'05</a:t>
            </a:r>
          </a:p>
        </p:txBody>
      </p:sp>
    </p:spTree>
    <p:extLst>
      <p:ext uri="{BB962C8B-B14F-4D97-AF65-F5344CB8AC3E}">
        <p14:creationId xmlns:p14="http://schemas.microsoft.com/office/powerpoint/2010/main" val="408259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60256"/>
            <a:ext cx="12858161" cy="964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2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959372"/>
          </a:xfrm>
        </p:spPr>
        <p:txBody>
          <a:bodyPr>
            <a:noAutofit/>
          </a:bodyPr>
          <a:lstStyle/>
          <a:p>
            <a:pPr defTabSz="1219110"/>
            <a:r>
              <a:rPr lang="en-US" altLang="en-US" sz="4800" dirty="0"/>
              <a:t>Mining Data Streams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558" y="1392984"/>
            <a:ext cx="9304258" cy="48852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 smtClean="0"/>
              <a:t>What </a:t>
            </a:r>
            <a:r>
              <a:rPr lang="en-US" altLang="en-US" dirty="0"/>
              <a:t>is stream </a:t>
            </a:r>
            <a:r>
              <a:rPr lang="en-US" altLang="en-US" dirty="0" smtClean="0"/>
              <a:t>data?  stream data management systems? and stream data mining?   </a:t>
            </a:r>
            <a:endParaRPr lang="en-US" altLang="en-US" dirty="0"/>
          </a:p>
          <a:p>
            <a:pPr>
              <a:lnSpc>
                <a:spcPct val="150000"/>
              </a:lnSpc>
            </a:pPr>
            <a:r>
              <a:rPr lang="en-US" altLang="en-US" dirty="0" smtClean="0"/>
              <a:t>Stream </a:t>
            </a:r>
            <a:r>
              <a:rPr lang="en-US" altLang="en-US" dirty="0"/>
              <a:t>data cube and multidimensional OLAP analysis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Stream frequent pattern analysis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Stream classification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Stream cluster analysis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/>
              <a:t>Summary</a:t>
            </a:r>
            <a:endParaRPr lang="en-US" altLang="en-US" dirty="0"/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4735454" y="4231399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00CC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76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959372"/>
          </a:xfrm>
        </p:spPr>
        <p:txBody>
          <a:bodyPr>
            <a:noAutofit/>
          </a:bodyPr>
          <a:lstStyle/>
          <a:p>
            <a:pPr defTabSz="1219110"/>
            <a:r>
              <a:rPr lang="en-US" altLang="en-US" sz="4800" dirty="0"/>
              <a:t>Mining Data Streams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558" y="1392984"/>
            <a:ext cx="9304258" cy="48852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 smtClean="0"/>
              <a:t>What </a:t>
            </a:r>
            <a:r>
              <a:rPr lang="en-US" altLang="en-US" dirty="0"/>
              <a:t>is stream </a:t>
            </a:r>
            <a:r>
              <a:rPr lang="en-US" altLang="en-US" dirty="0" smtClean="0"/>
              <a:t>data?  stream data management systems? and stream data mining?   </a:t>
            </a:r>
            <a:endParaRPr lang="en-US" altLang="en-US" dirty="0"/>
          </a:p>
          <a:p>
            <a:pPr>
              <a:lnSpc>
                <a:spcPct val="150000"/>
              </a:lnSpc>
            </a:pPr>
            <a:r>
              <a:rPr lang="en-US" altLang="en-US" dirty="0" smtClean="0"/>
              <a:t>Stream </a:t>
            </a:r>
            <a:r>
              <a:rPr lang="en-US" altLang="en-US" dirty="0"/>
              <a:t>data cube and multidimensional OLAP analysis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Stream frequent pattern analysis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Stream classification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Stream cluster analysis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/>
              <a:t>Summary</a:t>
            </a:r>
            <a:endParaRPr lang="en-US" altLang="en-US" dirty="0"/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9943315" y="1459909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00CC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9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altLang="en-US" dirty="0"/>
              <a:t>Classification for Dynamic Data Streams</a:t>
            </a:r>
            <a:endParaRPr lang="en-US" sz="3600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50" y="1165043"/>
            <a:ext cx="10965792" cy="5480853"/>
          </a:xfrm>
        </p:spPr>
        <p:txBody>
          <a:bodyPr/>
          <a:lstStyle/>
          <a:p>
            <a:r>
              <a:rPr lang="en-US" altLang="en-US" sz="2400" dirty="0" smtClean="0"/>
              <a:t>Decision </a:t>
            </a:r>
            <a:r>
              <a:rPr lang="en-US" altLang="en-US" sz="2400" dirty="0"/>
              <a:t>tree induction for stream data classification</a:t>
            </a:r>
          </a:p>
          <a:p>
            <a:pPr lvl="1"/>
            <a:r>
              <a:rPr lang="en-US" altLang="en-US" sz="2400" dirty="0"/>
              <a:t>VFDT (Very Fast Decision Tree)/CVFDT  (</a:t>
            </a:r>
            <a:r>
              <a:rPr lang="en-US" altLang="en-US" sz="2400" dirty="0" err="1"/>
              <a:t>Domingos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Hulten</a:t>
            </a:r>
            <a:r>
              <a:rPr lang="en-US" altLang="en-US" sz="2400" dirty="0"/>
              <a:t>, Spencer, KDD00/KDD01)</a:t>
            </a:r>
          </a:p>
          <a:p>
            <a:r>
              <a:rPr lang="en-US" altLang="en-US" sz="2400" dirty="0"/>
              <a:t>Is decision-tree good for modeling fast changing data, e.g., stock market analysis?</a:t>
            </a:r>
            <a:endParaRPr lang="en-US" altLang="en-US" sz="2400" dirty="0">
              <a:solidFill>
                <a:schemeClr val="folHlink"/>
              </a:solidFill>
            </a:endParaRPr>
          </a:p>
          <a:p>
            <a:r>
              <a:rPr lang="en-US" altLang="en-US" sz="2400" dirty="0"/>
              <a:t>Other stream classification methods</a:t>
            </a:r>
          </a:p>
          <a:p>
            <a:pPr lvl="1"/>
            <a:r>
              <a:rPr lang="en-US" altLang="en-US" sz="2400" dirty="0"/>
              <a:t>Instead of decision-trees, consider other models </a:t>
            </a:r>
          </a:p>
          <a:p>
            <a:pPr lvl="2"/>
            <a:r>
              <a:rPr lang="en-US" altLang="en-US" sz="2400" dirty="0"/>
              <a:t>Naïve Bayesian</a:t>
            </a:r>
          </a:p>
          <a:p>
            <a:pPr lvl="2"/>
            <a:r>
              <a:rPr lang="en-US" altLang="en-US" sz="2400" dirty="0"/>
              <a:t>Ensemble (Wang, Fan, Yu, Han. KDD’03)</a:t>
            </a:r>
          </a:p>
          <a:p>
            <a:pPr lvl="2"/>
            <a:r>
              <a:rPr lang="en-US" altLang="en-US" sz="2400" dirty="0"/>
              <a:t>K-nearest neighbors (Aggarwal, Han, Wang, Yu. KDD’04)</a:t>
            </a:r>
          </a:p>
          <a:p>
            <a:pPr lvl="2"/>
            <a:r>
              <a:rPr lang="en-US" altLang="en-US" sz="2400" dirty="0"/>
              <a:t>Classifying skewed stream data (Gao, Fan, and Han, SDM'07) </a:t>
            </a:r>
          </a:p>
          <a:p>
            <a:r>
              <a:rPr lang="en-US" altLang="en-US" sz="2400" dirty="0"/>
              <a:t>Evolution modeling:  Tilted time framework, incremental updating, dynamic maintenance, and model construction</a:t>
            </a:r>
          </a:p>
          <a:p>
            <a:pPr lvl="1"/>
            <a:r>
              <a:rPr lang="en-US" altLang="en-US" sz="2400" dirty="0"/>
              <a:t>Comparing of models to find changes</a:t>
            </a:r>
          </a:p>
        </p:txBody>
      </p:sp>
    </p:spTree>
    <p:extLst>
      <p:ext uri="{BB962C8B-B14F-4D97-AF65-F5344CB8AC3E}">
        <p14:creationId xmlns:p14="http://schemas.microsoft.com/office/powerpoint/2010/main" val="35839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altLang="en-US" dirty="0" smtClean="0"/>
              <a:t>Very </a:t>
            </a:r>
            <a:r>
              <a:rPr lang="en-US" altLang="en-US" dirty="0"/>
              <a:t>Fast Decision </a:t>
            </a:r>
            <a:r>
              <a:rPr lang="en-US" altLang="en-US" dirty="0" smtClean="0"/>
              <a:t>Tree for Data Streams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7" y="1144539"/>
            <a:ext cx="7753415" cy="5636395"/>
          </a:xfrm>
        </p:spPr>
        <p:txBody>
          <a:bodyPr/>
          <a:lstStyle/>
          <a:p>
            <a:r>
              <a:rPr lang="en-US" altLang="en-US" sz="2400" dirty="0" smtClean="0"/>
              <a:t>Very </a:t>
            </a:r>
            <a:r>
              <a:rPr lang="en-US" altLang="en-US" sz="2400" dirty="0"/>
              <a:t>Fast Decision </a:t>
            </a:r>
            <a:r>
              <a:rPr lang="en-US" altLang="en-US" sz="2400" dirty="0" smtClean="0"/>
              <a:t>Trees(VFDT) (</a:t>
            </a:r>
            <a:r>
              <a:rPr lang="en-US" altLang="en-US" sz="2400" dirty="0" err="1" smtClean="0"/>
              <a:t>Domingos</a:t>
            </a:r>
            <a:r>
              <a:rPr lang="en-US" altLang="en-US" sz="2400" dirty="0"/>
              <a:t>, et al., </a:t>
            </a:r>
            <a:r>
              <a:rPr lang="en-US" altLang="en-US" sz="2400" dirty="0" smtClean="0"/>
              <a:t>KDD’00)</a:t>
            </a:r>
          </a:p>
          <a:p>
            <a:r>
              <a:rPr lang="en-US" altLang="en-US" sz="2400" dirty="0" err="1"/>
              <a:t>Hoeffding's</a:t>
            </a:r>
            <a:r>
              <a:rPr lang="en-US" altLang="en-US" sz="2400" dirty="0"/>
              <a:t> inequality: </a:t>
            </a:r>
            <a:r>
              <a:rPr lang="en-US" altLang="en-US" sz="2400" dirty="0" smtClean="0"/>
              <a:t> A </a:t>
            </a:r>
            <a:r>
              <a:rPr lang="en-US" altLang="en-US" sz="2400" dirty="0"/>
              <a:t>result in probability theory that gives an upper bound on the probability for the sum of random variables to deviate from its expected value</a:t>
            </a:r>
          </a:p>
          <a:p>
            <a:r>
              <a:rPr lang="en-US" altLang="en-US" sz="2400" dirty="0"/>
              <a:t>Based on </a:t>
            </a:r>
            <a:r>
              <a:rPr lang="en-US" altLang="en-US" sz="2400" dirty="0" err="1"/>
              <a:t>Hoeffding</a:t>
            </a:r>
            <a:r>
              <a:rPr lang="en-US" altLang="en-US" sz="2400" dirty="0"/>
              <a:t> Bound principle, classifying different samples leads to the same model with high </a:t>
            </a:r>
            <a:r>
              <a:rPr lang="en-US" altLang="en-US" sz="2400" dirty="0" smtClean="0"/>
              <a:t>probability</a:t>
            </a:r>
            <a:r>
              <a:rPr lang="en-US" altLang="en-US" sz="2400" dirty="0" smtClean="0">
                <a:cs typeface="Arial" panose="020B0604020202020204" pitchFamily="34" charset="0"/>
              </a:rPr>
              <a:t>—can </a:t>
            </a:r>
            <a:r>
              <a:rPr lang="en-US" altLang="en-US" sz="2400" dirty="0"/>
              <a:t>use a small set of samples</a:t>
            </a:r>
          </a:p>
          <a:p>
            <a:r>
              <a:rPr lang="en-US" altLang="en-US" sz="2400" dirty="0" err="1"/>
              <a:t>Hoeffding</a:t>
            </a:r>
            <a:r>
              <a:rPr lang="en-US" altLang="en-US" sz="2400" dirty="0"/>
              <a:t> Bound (Additive </a:t>
            </a:r>
            <a:r>
              <a:rPr lang="en-US" altLang="en-US" sz="2400" dirty="0" err="1"/>
              <a:t>Chernoff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Bound)</a:t>
            </a:r>
          </a:p>
          <a:p>
            <a:pPr lvl="1"/>
            <a:r>
              <a:rPr lang="en-US" altLang="en-US" sz="2400" dirty="0" smtClean="0"/>
              <a:t>Given</a:t>
            </a:r>
            <a:r>
              <a:rPr lang="en-US" altLang="en-US" sz="2400" dirty="0"/>
              <a:t>: r: random variable, R: range of r, N: # independent </a:t>
            </a:r>
            <a:r>
              <a:rPr lang="en-US" altLang="en-US" sz="2400" dirty="0" smtClean="0"/>
              <a:t>observations</a:t>
            </a:r>
          </a:p>
          <a:p>
            <a:pPr lvl="1"/>
            <a:r>
              <a:rPr lang="en-US" altLang="en-US" sz="2400" dirty="0"/>
              <a:t>T</a:t>
            </a:r>
            <a:r>
              <a:rPr lang="en-US" altLang="en-US" sz="2400" dirty="0" smtClean="0"/>
              <a:t>rue </a:t>
            </a:r>
            <a:r>
              <a:rPr lang="en-US" altLang="en-US" sz="2400" dirty="0"/>
              <a:t>mean of r is at least </a:t>
            </a:r>
            <a:r>
              <a:rPr lang="en-US" altLang="en-US" sz="2400" dirty="0" err="1"/>
              <a:t>r</a:t>
            </a:r>
            <a:r>
              <a:rPr lang="en-US" altLang="en-US" sz="2400" baseline="-25000" dirty="0" err="1"/>
              <a:t>avg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– </a:t>
            </a:r>
            <a:r>
              <a:rPr lang="el-GR" altLang="en-US" sz="2400" dirty="0"/>
              <a:t>ε</a:t>
            </a:r>
            <a:r>
              <a:rPr lang="en-US" altLang="en-US" sz="2400" dirty="0"/>
              <a:t>, </a:t>
            </a:r>
            <a:endParaRPr lang="en-US" altLang="en-US" sz="2400" dirty="0" smtClean="0"/>
          </a:p>
          <a:p>
            <a:pPr marL="669908" lvl="3" indent="0">
              <a:buNone/>
            </a:pPr>
            <a:r>
              <a:rPr lang="en-US" altLang="en-US" sz="2400" dirty="0" smtClean="0"/>
              <a:t>with </a:t>
            </a:r>
            <a:r>
              <a:rPr lang="en-US" altLang="en-US" sz="2400" dirty="0"/>
              <a:t>probability 1 – </a:t>
            </a:r>
            <a:r>
              <a:rPr lang="el-GR" altLang="en-US" sz="2400" dirty="0">
                <a:cs typeface="Arial" panose="020B0604020202020204" pitchFamily="34" charset="0"/>
              </a:rPr>
              <a:t>δ</a:t>
            </a:r>
            <a:r>
              <a:rPr lang="en-US" altLang="en-US" sz="2400" dirty="0">
                <a:cs typeface="Arial" panose="020B0604020202020204" pitchFamily="34" charset="0"/>
              </a:rPr>
              <a:t> </a:t>
            </a:r>
            <a:endParaRPr lang="en-US" altLang="en-US" sz="2400" dirty="0" smtClean="0">
              <a:cs typeface="Arial" panose="020B0604020202020204" pitchFamily="34" charset="0"/>
            </a:endParaRPr>
          </a:p>
          <a:p>
            <a:pPr marL="669908" lvl="3" indent="0">
              <a:buNone/>
            </a:pPr>
            <a:r>
              <a:rPr lang="en-US" altLang="en-US" sz="2400" dirty="0" smtClean="0">
                <a:cs typeface="Arial" panose="020B0604020202020204" pitchFamily="34" charset="0"/>
              </a:rPr>
              <a:t>(</a:t>
            </a:r>
            <a:r>
              <a:rPr lang="en-US" altLang="en-US" sz="2400" dirty="0">
                <a:cs typeface="Arial" panose="020B0604020202020204" pitchFamily="34" charset="0"/>
              </a:rPr>
              <a:t>where </a:t>
            </a:r>
            <a:r>
              <a:rPr lang="el-GR" altLang="en-US" sz="2400" dirty="0">
                <a:cs typeface="Arial" panose="020B0604020202020204" pitchFamily="34" charset="0"/>
              </a:rPr>
              <a:t>δ</a:t>
            </a:r>
            <a:r>
              <a:rPr lang="en-US" altLang="en-US" sz="2400" dirty="0">
                <a:cs typeface="Arial" panose="020B0604020202020204" pitchFamily="34" charset="0"/>
              </a:rPr>
              <a:t> is user-specified)</a:t>
            </a:r>
            <a:endParaRPr lang="el-GR" altLang="en-US" sz="2400" dirty="0">
              <a:cs typeface="Arial" panose="020B0604020202020204" pitchFamily="34" charset="0"/>
            </a:endParaRP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358672"/>
              </p:ext>
            </p:extLst>
          </p:nvPr>
        </p:nvGraphicFramePr>
        <p:xfrm>
          <a:off x="4675574" y="5666219"/>
          <a:ext cx="2659926" cy="7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2" name="Equation" r:id="rId4" imgW="1038106" imgH="428702" progId="Equation.3">
                  <p:embed/>
                </p:oleObj>
              </mc:Choice>
              <mc:Fallback>
                <p:oleObj name="Equation" r:id="rId4" imgW="1038106" imgH="4287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574" y="5666219"/>
                        <a:ext cx="2659926" cy="7856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7382762" y="1163096"/>
            <a:ext cx="4790518" cy="5647897"/>
            <a:chOff x="2895600" y="1099774"/>
            <a:chExt cx="4790518" cy="5647897"/>
          </a:xfrm>
        </p:grpSpPr>
        <p:sp>
          <p:nvSpPr>
            <p:cNvPr id="6" name="Rectangle 31"/>
            <p:cNvSpPr>
              <a:spLocks noChangeArrowheads="1"/>
            </p:cNvSpPr>
            <p:nvPr/>
          </p:nvSpPr>
          <p:spPr bwMode="auto">
            <a:xfrm>
              <a:off x="5740400" y="3637763"/>
              <a:ext cx="1683722" cy="523862"/>
            </a:xfrm>
            <a:prstGeom prst="rect">
              <a:avLst/>
            </a:prstGeom>
            <a:solidFill>
              <a:srgbClr val="FF99CC"/>
            </a:solidFill>
            <a:ln w="28575">
              <a:solidFill>
                <a:schemeClr val="tx1"/>
              </a:solidFill>
              <a:miter lim="800000"/>
              <a:headEnd type="none" w="med" len="sm"/>
              <a:tailEnd type="none" w="med" len="sm"/>
            </a:ln>
          </p:spPr>
          <p:txBody>
            <a:bodyPr wrap="square" lIns="92075" tIns="46038" rIns="92075" bIns="46038" anchor="ctr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7" name="Oval 2"/>
            <p:cNvSpPr>
              <a:spLocks noChangeArrowheads="1"/>
            </p:cNvSpPr>
            <p:nvPr/>
          </p:nvSpPr>
          <p:spPr bwMode="auto">
            <a:xfrm>
              <a:off x="4648200" y="1524000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5181600" y="2209800"/>
              <a:ext cx="304800" cy="304800"/>
            </a:xfrm>
            <a:prstGeom prst="rect">
              <a:avLst/>
            </a:prstGeom>
            <a:solidFill>
              <a:srgbClr val="66C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Oval 4"/>
            <p:cNvSpPr>
              <a:spLocks noChangeArrowheads="1"/>
            </p:cNvSpPr>
            <p:nvPr/>
          </p:nvSpPr>
          <p:spPr bwMode="auto">
            <a:xfrm>
              <a:off x="4114800" y="2209800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4114800" y="1676401"/>
              <a:ext cx="4762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5105400" y="1676401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no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 flipH="1">
              <a:off x="4343400" y="1752600"/>
              <a:ext cx="30480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>
              <a:off x="5029200" y="1752600"/>
              <a:ext cx="30480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4114800" y="1219201"/>
              <a:ext cx="13541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en-US" sz="1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Packets &gt; 10</a:t>
              </a:r>
            </a:p>
          </p:txBody>
        </p:sp>
        <p:sp>
          <p:nvSpPr>
            <p:cNvPr id="15" name="Text Box 10"/>
            <p:cNvSpPr txBox="1">
              <a:spLocks noChangeArrowheads="1"/>
            </p:cNvSpPr>
            <p:nvPr/>
          </p:nvSpPr>
          <p:spPr bwMode="auto">
            <a:xfrm>
              <a:off x="5334000" y="2514601"/>
              <a:ext cx="15573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Protocol = http</a:t>
              </a:r>
            </a:p>
          </p:txBody>
        </p:sp>
        <p:sp>
          <p:nvSpPr>
            <p:cNvPr id="16" name="Text Box 11"/>
            <p:cNvSpPr txBox="1">
              <a:spLocks noChangeArrowheads="1"/>
            </p:cNvSpPr>
            <p:nvPr/>
          </p:nvSpPr>
          <p:spPr bwMode="auto">
            <a:xfrm>
              <a:off x="2971800" y="6045201"/>
              <a:ext cx="14557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Protocol = ftp</a:t>
              </a:r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3733800" y="5664200"/>
              <a:ext cx="304800" cy="304800"/>
            </a:xfrm>
            <a:prstGeom prst="rect">
              <a:avLst/>
            </a:prstGeom>
            <a:solidFill>
              <a:srgbClr val="66C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" name="Line 13"/>
            <p:cNvSpPr>
              <a:spLocks noChangeShapeType="1"/>
            </p:cNvSpPr>
            <p:nvPr/>
          </p:nvSpPr>
          <p:spPr bwMode="auto">
            <a:xfrm flipH="1">
              <a:off x="3886200" y="5054600"/>
              <a:ext cx="3810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>
              <a:off x="4648200" y="5054600"/>
              <a:ext cx="3810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Text Box 15"/>
            <p:cNvSpPr txBox="1">
              <a:spLocks noChangeArrowheads="1"/>
            </p:cNvSpPr>
            <p:nvPr/>
          </p:nvSpPr>
          <p:spPr bwMode="auto">
            <a:xfrm>
              <a:off x="3581400" y="5283201"/>
              <a:ext cx="4762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21" name="Oval 16"/>
            <p:cNvSpPr>
              <a:spLocks noChangeArrowheads="1"/>
            </p:cNvSpPr>
            <p:nvPr/>
          </p:nvSpPr>
          <p:spPr bwMode="auto">
            <a:xfrm>
              <a:off x="4800600" y="4140200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5334000" y="4826000"/>
              <a:ext cx="304800" cy="304800"/>
            </a:xfrm>
            <a:prstGeom prst="rect">
              <a:avLst/>
            </a:prstGeom>
            <a:solidFill>
              <a:srgbClr val="66C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3" name="Oval 18"/>
            <p:cNvSpPr>
              <a:spLocks noChangeArrowheads="1"/>
            </p:cNvSpPr>
            <p:nvPr/>
          </p:nvSpPr>
          <p:spPr bwMode="auto">
            <a:xfrm>
              <a:off x="4267200" y="4826000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4" name="Text Box 19"/>
            <p:cNvSpPr txBox="1">
              <a:spLocks noChangeArrowheads="1"/>
            </p:cNvSpPr>
            <p:nvPr/>
          </p:nvSpPr>
          <p:spPr bwMode="auto">
            <a:xfrm>
              <a:off x="4267200" y="4292601"/>
              <a:ext cx="4762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25" name="Text Box 20"/>
            <p:cNvSpPr txBox="1">
              <a:spLocks noChangeArrowheads="1"/>
            </p:cNvSpPr>
            <p:nvPr/>
          </p:nvSpPr>
          <p:spPr bwMode="auto">
            <a:xfrm>
              <a:off x="5257800" y="4292601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no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 flipH="1">
              <a:off x="4495800" y="4368800"/>
              <a:ext cx="30480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5181600" y="4368800"/>
              <a:ext cx="30480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8" name="Text Box 23"/>
            <p:cNvSpPr txBox="1">
              <a:spLocks noChangeArrowheads="1"/>
            </p:cNvSpPr>
            <p:nvPr/>
          </p:nvSpPr>
          <p:spPr bwMode="auto">
            <a:xfrm>
              <a:off x="4267200" y="3835401"/>
              <a:ext cx="13541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Packets &gt; 10</a:t>
              </a:r>
            </a:p>
          </p:txBody>
        </p:sp>
        <p:sp>
          <p:nvSpPr>
            <p:cNvPr id="29" name="Text Box 24"/>
            <p:cNvSpPr txBox="1">
              <a:spLocks noChangeArrowheads="1"/>
            </p:cNvSpPr>
            <p:nvPr/>
          </p:nvSpPr>
          <p:spPr bwMode="auto">
            <a:xfrm>
              <a:off x="2895600" y="4597401"/>
              <a:ext cx="13414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Bytes &gt; 60K</a:t>
              </a:r>
            </a:p>
          </p:txBody>
        </p:sp>
        <p:sp>
          <p:nvSpPr>
            <p:cNvPr id="30" name="Text Box 25"/>
            <p:cNvSpPr txBox="1">
              <a:spLocks noChangeArrowheads="1"/>
            </p:cNvSpPr>
            <p:nvPr/>
          </p:nvSpPr>
          <p:spPr bwMode="auto">
            <a:xfrm>
              <a:off x="5486400" y="5130801"/>
              <a:ext cx="15573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Protocol = http</a:t>
              </a:r>
            </a:p>
          </p:txBody>
        </p:sp>
        <p:sp>
          <p:nvSpPr>
            <p:cNvPr id="31" name="Oval 26"/>
            <p:cNvSpPr>
              <a:spLocks noChangeArrowheads="1"/>
            </p:cNvSpPr>
            <p:nvPr/>
          </p:nvSpPr>
          <p:spPr bwMode="auto">
            <a:xfrm>
              <a:off x="4851400" y="5664200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" name="Rectangle 27"/>
            <p:cNvSpPr>
              <a:spLocks noChangeArrowheads="1"/>
            </p:cNvSpPr>
            <p:nvPr/>
          </p:nvSpPr>
          <p:spPr bwMode="auto">
            <a:xfrm>
              <a:off x="5714999" y="1099774"/>
              <a:ext cx="1971119" cy="523862"/>
            </a:xfrm>
            <a:prstGeom prst="rect">
              <a:avLst/>
            </a:prstGeom>
            <a:solidFill>
              <a:srgbClr val="FF99CC"/>
            </a:solidFill>
            <a:ln w="28575">
              <a:solidFill>
                <a:schemeClr val="tx1"/>
              </a:solidFill>
              <a:miter lim="800000"/>
              <a:headEnd type="none" w="med" len="sm"/>
              <a:tailEnd type="none" w="med" len="sm"/>
            </a:ln>
          </p:spPr>
          <p:txBody>
            <a:bodyPr wrap="square" lIns="92075" tIns="46038" rIns="92075" bIns="46038" anchor="ctr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4610100" y="1535119"/>
              <a:ext cx="1117600" cy="523862"/>
            </a:xfrm>
            <a:custGeom>
              <a:avLst/>
              <a:gdLst>
                <a:gd name="T0" fmla="*/ 2147483647 w 584"/>
                <a:gd name="T1" fmla="*/ 0 h 552"/>
                <a:gd name="T2" fmla="*/ 2147483647 w 584"/>
                <a:gd name="T3" fmla="*/ 2147483647 h 552"/>
                <a:gd name="T4" fmla="*/ 0 w 584"/>
                <a:gd name="T5" fmla="*/ 2147483647 h 552"/>
                <a:gd name="T6" fmla="*/ 0 60000 65536"/>
                <a:gd name="T7" fmla="*/ 0 60000 65536"/>
                <a:gd name="T8" fmla="*/ 0 60000 65536"/>
                <a:gd name="T9" fmla="*/ 0 w 584"/>
                <a:gd name="T10" fmla="*/ 0 h 552"/>
                <a:gd name="T11" fmla="*/ 584 w 584"/>
                <a:gd name="T12" fmla="*/ 552 h 5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84" h="552">
                  <a:moveTo>
                    <a:pt x="584" y="0"/>
                  </a:moveTo>
                  <a:cubicBezTo>
                    <a:pt x="504" y="46"/>
                    <a:pt x="425" y="92"/>
                    <a:pt x="328" y="184"/>
                  </a:cubicBezTo>
                  <a:cubicBezTo>
                    <a:pt x="231" y="276"/>
                    <a:pt x="115" y="414"/>
                    <a:pt x="0" y="55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4" name="Text Box 29"/>
            <p:cNvSpPr txBox="1">
              <a:spLocks noChangeArrowheads="1"/>
            </p:cNvSpPr>
            <p:nvPr/>
          </p:nvSpPr>
          <p:spPr bwMode="auto">
            <a:xfrm>
              <a:off x="5700893" y="3699039"/>
              <a:ext cx="1723229" cy="400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med" len="sm"/>
                  <a:tailEnd type="none" w="med" len="sm"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Data Stream</a:t>
              </a:r>
            </a:p>
          </p:txBody>
        </p:sp>
        <p:sp>
          <p:nvSpPr>
            <p:cNvPr id="35" name="AutoShape 30"/>
            <p:cNvSpPr>
              <a:spLocks noChangeArrowheads="1"/>
            </p:cNvSpPr>
            <p:nvPr/>
          </p:nvSpPr>
          <p:spPr bwMode="auto">
            <a:xfrm>
              <a:off x="4622801" y="2966470"/>
              <a:ext cx="369507" cy="569460"/>
            </a:xfrm>
            <a:prstGeom prst="downArrow">
              <a:avLst>
                <a:gd name="adj1" fmla="val 50000"/>
                <a:gd name="adj2" fmla="val 26667"/>
              </a:avLst>
            </a:prstGeom>
            <a:solidFill>
              <a:srgbClr val="CCFFCC"/>
            </a:solidFill>
            <a:ln w="28575">
              <a:solidFill>
                <a:schemeClr val="tx1"/>
              </a:solidFill>
              <a:miter lim="800000"/>
              <a:headEnd type="none" w="med" len="sm"/>
              <a:tailEnd type="none" w="med" len="sm"/>
            </a:ln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6" name="Text Box 32"/>
            <p:cNvSpPr txBox="1">
              <a:spLocks noChangeArrowheads="1"/>
            </p:cNvSpPr>
            <p:nvPr/>
          </p:nvSpPr>
          <p:spPr bwMode="auto">
            <a:xfrm>
              <a:off x="5838945" y="1153478"/>
              <a:ext cx="1723229" cy="400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med" len="sm"/>
                  <a:tailEnd type="none" w="med" len="sm"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Data Stream</a:t>
              </a:r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>
              <a:off x="4819651" y="4487869"/>
              <a:ext cx="186013" cy="523862"/>
            </a:xfrm>
            <a:custGeom>
              <a:avLst/>
              <a:gdLst>
                <a:gd name="T0" fmla="*/ 2147483647 w 564"/>
                <a:gd name="T1" fmla="*/ 0 h 1072"/>
                <a:gd name="T2" fmla="*/ 2147483647 w 564"/>
                <a:gd name="T3" fmla="*/ 2147483647 h 1072"/>
                <a:gd name="T4" fmla="*/ 2147483647 w 564"/>
                <a:gd name="T5" fmla="*/ 2147483647 h 1072"/>
                <a:gd name="T6" fmla="*/ 2147483647 w 564"/>
                <a:gd name="T7" fmla="*/ 2147483647 h 10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4"/>
                <a:gd name="T13" fmla="*/ 0 h 1072"/>
                <a:gd name="T14" fmla="*/ 564 w 564"/>
                <a:gd name="T15" fmla="*/ 1072 h 10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4" h="1072">
                  <a:moveTo>
                    <a:pt x="564" y="0"/>
                  </a:moveTo>
                  <a:cubicBezTo>
                    <a:pt x="458" y="118"/>
                    <a:pt x="352" y="237"/>
                    <a:pt x="260" y="344"/>
                  </a:cubicBezTo>
                  <a:cubicBezTo>
                    <a:pt x="168" y="451"/>
                    <a:pt x="24" y="519"/>
                    <a:pt x="12" y="640"/>
                  </a:cubicBezTo>
                  <a:cubicBezTo>
                    <a:pt x="0" y="761"/>
                    <a:pt x="94" y="916"/>
                    <a:pt x="188" y="107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none" w="med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8" name="Rectangle 34"/>
            <p:cNvSpPr>
              <a:spLocks noChangeArrowheads="1"/>
            </p:cNvSpPr>
            <p:nvPr/>
          </p:nvSpPr>
          <p:spPr bwMode="auto">
            <a:xfrm>
              <a:off x="3016250" y="6380959"/>
              <a:ext cx="45910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en-US" sz="1800" i="1" dirty="0">
                  <a:solidFill>
                    <a:srgbClr val="000000"/>
                  </a:solidFill>
                </a:rPr>
                <a:t>Ack. From </a:t>
              </a:r>
              <a:r>
                <a:rPr lang="en-US" altLang="en-US" sz="1800" i="1" dirty="0" err="1">
                  <a:solidFill>
                    <a:srgbClr val="000000"/>
                  </a:solidFill>
                </a:rPr>
                <a:t>Gehrke’s</a:t>
              </a:r>
              <a:r>
                <a:rPr lang="en-US" altLang="en-US" sz="1800" i="1" dirty="0">
                  <a:solidFill>
                    <a:srgbClr val="000000"/>
                  </a:solidFill>
                </a:rPr>
                <a:t> SIGMOD tutorial slides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138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en-US" dirty="0" err="1"/>
              <a:t>Hoeffding</a:t>
            </a:r>
            <a:r>
              <a:rPr lang="en-US" altLang="en-US" dirty="0"/>
              <a:t> Tree: </a:t>
            </a:r>
            <a:r>
              <a:rPr lang="en-US" altLang="en-US" dirty="0" smtClean="0"/>
              <a:t>How to Handle Concept Drifts?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076" y="1130528"/>
            <a:ext cx="5598132" cy="5609635"/>
          </a:xfrm>
        </p:spPr>
        <p:txBody>
          <a:bodyPr/>
          <a:lstStyle/>
          <a:p>
            <a:r>
              <a:rPr lang="en-US" altLang="en-US" sz="2400" dirty="0" err="1"/>
              <a:t>Hoeffding</a:t>
            </a:r>
            <a:r>
              <a:rPr lang="en-US" altLang="en-US" sz="2400" dirty="0"/>
              <a:t> Tree: </a:t>
            </a:r>
            <a:r>
              <a:rPr lang="en-US" altLang="en-US" sz="2400" dirty="0" smtClean="0"/>
              <a:t>strengths </a:t>
            </a:r>
            <a:r>
              <a:rPr lang="en-US" altLang="en-US" sz="2400" dirty="0"/>
              <a:t>and </a:t>
            </a:r>
            <a:r>
              <a:rPr lang="en-US" altLang="en-US" sz="2400" dirty="0" smtClean="0"/>
              <a:t>weakness </a:t>
            </a:r>
            <a:endParaRPr lang="en-US" altLang="en-US" sz="2400" dirty="0"/>
          </a:p>
          <a:p>
            <a:pPr lvl="1"/>
            <a:r>
              <a:rPr lang="en-US" altLang="en-US" sz="2400" dirty="0"/>
              <a:t>Scales better than traditional methods</a:t>
            </a:r>
          </a:p>
          <a:p>
            <a:pPr lvl="2"/>
            <a:r>
              <a:rPr lang="en-US" altLang="en-US" sz="2400" dirty="0"/>
              <a:t>Sublinear with sampling</a:t>
            </a:r>
          </a:p>
          <a:p>
            <a:pPr lvl="2"/>
            <a:r>
              <a:rPr lang="en-US" altLang="en-US" sz="2400" dirty="0"/>
              <a:t>Very small memory utilization</a:t>
            </a:r>
          </a:p>
          <a:p>
            <a:pPr lvl="1"/>
            <a:r>
              <a:rPr lang="en-US" altLang="en-US" sz="2400" dirty="0"/>
              <a:t>Incremental</a:t>
            </a:r>
          </a:p>
          <a:p>
            <a:pPr lvl="2"/>
            <a:r>
              <a:rPr lang="en-US" altLang="en-US" sz="2400" dirty="0"/>
              <a:t>Make class predictions in parallel</a:t>
            </a:r>
          </a:p>
          <a:p>
            <a:pPr lvl="2"/>
            <a:r>
              <a:rPr lang="en-US" altLang="en-US" sz="2400" dirty="0"/>
              <a:t>New examples are added as they come</a:t>
            </a:r>
          </a:p>
          <a:p>
            <a:pPr lvl="1"/>
            <a:r>
              <a:rPr lang="en-US" altLang="en-US" sz="2400" dirty="0"/>
              <a:t>Weakness</a:t>
            </a:r>
          </a:p>
          <a:p>
            <a:pPr lvl="2"/>
            <a:r>
              <a:rPr lang="en-US" altLang="en-US" sz="2400" dirty="0"/>
              <a:t>Could spend a lot of time with ties</a:t>
            </a:r>
          </a:p>
          <a:p>
            <a:pPr lvl="2"/>
            <a:r>
              <a:rPr lang="en-US" altLang="en-US" sz="2400" dirty="0"/>
              <a:t>Memory used with tree expansion</a:t>
            </a:r>
          </a:p>
          <a:p>
            <a:pPr lvl="2"/>
            <a:r>
              <a:rPr lang="en-US" altLang="en-US" sz="2400" dirty="0"/>
              <a:t>Number of candidate </a:t>
            </a:r>
            <a:r>
              <a:rPr lang="en-US" altLang="en-US" sz="2400" dirty="0" smtClean="0"/>
              <a:t>attributes</a:t>
            </a:r>
            <a:endParaRPr lang="en-US" alt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63916" y="1130528"/>
            <a:ext cx="5955260" cy="560963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 smtClean="0"/>
              <a:t>Concept </a:t>
            </a:r>
            <a:r>
              <a:rPr lang="en-US" altLang="en-US" sz="2400" dirty="0"/>
              <a:t>Drift </a:t>
            </a:r>
          </a:p>
          <a:p>
            <a:pPr lvl="1"/>
            <a:r>
              <a:rPr lang="en-US" altLang="en-US" sz="2400" dirty="0"/>
              <a:t>Time-changing data streams</a:t>
            </a:r>
          </a:p>
          <a:p>
            <a:pPr lvl="1"/>
            <a:r>
              <a:rPr lang="en-US" altLang="en-US" sz="2400" dirty="0"/>
              <a:t>Incorporate new and eliminate old</a:t>
            </a:r>
          </a:p>
          <a:p>
            <a:r>
              <a:rPr lang="en-US" altLang="en-US" sz="2400" dirty="0"/>
              <a:t>CVFDT (Concept-adapting VFDT)</a:t>
            </a:r>
          </a:p>
          <a:p>
            <a:pPr lvl="1"/>
            <a:r>
              <a:rPr lang="en-US" altLang="en-US" sz="2400" dirty="0" smtClean="0"/>
              <a:t>Increments </a:t>
            </a:r>
            <a:r>
              <a:rPr lang="en-US" altLang="en-US" sz="2400" dirty="0"/>
              <a:t>count with new example</a:t>
            </a:r>
          </a:p>
          <a:p>
            <a:pPr lvl="1"/>
            <a:r>
              <a:rPr lang="en-US" altLang="en-US" sz="2400" dirty="0"/>
              <a:t>Decrement old example</a:t>
            </a:r>
          </a:p>
          <a:p>
            <a:pPr lvl="2"/>
            <a:r>
              <a:rPr lang="en-US" altLang="en-US" sz="2400" dirty="0"/>
              <a:t>Sliding window</a:t>
            </a:r>
          </a:p>
          <a:p>
            <a:pPr lvl="2"/>
            <a:r>
              <a:rPr lang="en-US" altLang="en-US" sz="2400" dirty="0"/>
              <a:t>Nodes assigned monotonically increasing IDs</a:t>
            </a:r>
          </a:p>
          <a:p>
            <a:pPr lvl="1"/>
            <a:r>
              <a:rPr lang="en-US" altLang="en-US" sz="2400" dirty="0"/>
              <a:t>Grows alternate subtrees</a:t>
            </a:r>
          </a:p>
          <a:p>
            <a:pPr lvl="2"/>
            <a:r>
              <a:rPr lang="en-US" altLang="en-US" sz="2400" dirty="0"/>
              <a:t>When alternate more </a:t>
            </a:r>
            <a:r>
              <a:rPr lang="en-US" altLang="en-US" sz="2400" dirty="0" smtClean="0"/>
              <a:t>accurate:  Replace the old one</a:t>
            </a:r>
            <a:endParaRPr lang="en-US" altLang="en-US" sz="2400" dirty="0"/>
          </a:p>
          <a:p>
            <a:pPr lvl="1"/>
            <a:r>
              <a:rPr lang="en-US" altLang="en-US" sz="2400" dirty="0"/>
              <a:t>O(w) better runtime than VFDT-window</a:t>
            </a:r>
          </a:p>
        </p:txBody>
      </p:sp>
    </p:spTree>
    <p:extLst>
      <p:ext uri="{BB962C8B-B14F-4D97-AF65-F5344CB8AC3E}">
        <p14:creationId xmlns:p14="http://schemas.microsoft.com/office/powerpoint/2010/main" val="208835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914400"/>
          </a:xfrm>
          <a:noFill/>
        </p:spPr>
        <p:txBody>
          <a:bodyPr lIns="92075" tIns="46038" rIns="92075" bIns="46038" anchor="ctr">
            <a:normAutofit/>
          </a:bodyPr>
          <a:lstStyle/>
          <a:p>
            <a:pPr defTabSz="914400" fontAlgn="base">
              <a:spcAft>
                <a:spcPct val="0"/>
              </a:spcAft>
            </a:pPr>
            <a:r>
              <a:rPr lang="en-US" altLang="en-US" sz="4000" dirty="0"/>
              <a:t>Ensemble of </a:t>
            </a:r>
            <a:r>
              <a:rPr lang="en-US" altLang="en-US" sz="4000" dirty="0" smtClean="0"/>
              <a:t>Classifiers</a:t>
            </a:r>
            <a:endParaRPr lang="en-US" altLang="zh-TW" sz="4000" b="1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8960" y="1182188"/>
            <a:ext cx="11176000" cy="5181600"/>
          </a:xfrm>
          <a:noFill/>
        </p:spPr>
        <p:txBody>
          <a:bodyPr lIns="92075" tIns="46038" rIns="92075" bIns="46038"/>
          <a:lstStyle/>
          <a:p>
            <a:pPr>
              <a:lnSpc>
                <a:spcPct val="120000"/>
              </a:lnSpc>
            </a:pPr>
            <a:r>
              <a:rPr lang="en-US" altLang="en-US" sz="2400" dirty="0" smtClean="0"/>
              <a:t>Ensemble is a better way to handle concept drift than single trees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 smtClean="0"/>
              <a:t>H</a:t>
            </a:r>
            <a:r>
              <a:rPr lang="en-US" altLang="en-US" sz="2400" dirty="0"/>
              <a:t>. Wang, W. Fan, P. S. Yu, and J. Han, “Mining Concept-Drifting Data Streams using Ensemble Classifiers”, </a:t>
            </a:r>
            <a:r>
              <a:rPr lang="en-US" altLang="en-US" sz="2400" dirty="0" smtClean="0"/>
              <a:t>KDD'03 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Method (derived from the ensemble idea in classification)</a:t>
            </a:r>
          </a:p>
          <a:p>
            <a:pPr lvl="2">
              <a:lnSpc>
                <a:spcPct val="120000"/>
              </a:lnSpc>
            </a:pPr>
            <a:r>
              <a:rPr lang="en-US" altLang="en-US" sz="2400" dirty="0" smtClean="0"/>
              <a:t>Train </a:t>
            </a:r>
            <a:r>
              <a:rPr lang="en-US" altLang="en-US" sz="2400" dirty="0"/>
              <a:t>K classifiers from K chunks</a:t>
            </a:r>
          </a:p>
          <a:p>
            <a:pPr lvl="2">
              <a:lnSpc>
                <a:spcPct val="120000"/>
              </a:lnSpc>
            </a:pPr>
            <a:r>
              <a:rPr lang="en-US" altLang="en-US" sz="2400" dirty="0" smtClean="0"/>
              <a:t>For </a:t>
            </a:r>
            <a:r>
              <a:rPr lang="en-US" altLang="en-US" sz="2400" dirty="0"/>
              <a:t>each subsequent chunk</a:t>
            </a:r>
          </a:p>
          <a:p>
            <a:pPr lvl="3">
              <a:lnSpc>
                <a:spcPct val="120000"/>
              </a:lnSpc>
              <a:buNone/>
            </a:pPr>
            <a:r>
              <a:rPr lang="en-US" altLang="en-US" sz="2400" dirty="0"/>
              <a:t>	train a new classifier</a:t>
            </a:r>
          </a:p>
          <a:p>
            <a:pPr lvl="3">
              <a:lnSpc>
                <a:spcPct val="120000"/>
              </a:lnSpc>
              <a:buNone/>
            </a:pPr>
            <a:r>
              <a:rPr lang="en-US" altLang="en-US" sz="2400" dirty="0"/>
              <a:t>	test other classifiers against the chunk</a:t>
            </a:r>
          </a:p>
          <a:p>
            <a:pPr lvl="3">
              <a:lnSpc>
                <a:spcPct val="120000"/>
              </a:lnSpc>
              <a:buNone/>
            </a:pPr>
            <a:r>
              <a:rPr lang="en-US" altLang="en-US" sz="2400" dirty="0"/>
              <a:t>	assign weight to each classifier</a:t>
            </a:r>
          </a:p>
          <a:p>
            <a:pPr lvl="3">
              <a:lnSpc>
                <a:spcPct val="120000"/>
              </a:lnSpc>
              <a:buNone/>
            </a:pPr>
            <a:r>
              <a:rPr lang="en-US" altLang="en-US" sz="2400" dirty="0"/>
              <a:t>	select top K classifiers</a:t>
            </a:r>
          </a:p>
        </p:txBody>
      </p:sp>
    </p:spTree>
    <p:extLst>
      <p:ext uri="{BB962C8B-B14F-4D97-AF65-F5344CB8AC3E}">
        <p14:creationId xmlns:p14="http://schemas.microsoft.com/office/powerpoint/2010/main" val="207964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914400"/>
          </a:xfrm>
          <a:noFill/>
        </p:spPr>
        <p:txBody>
          <a:bodyPr lIns="92075" tIns="46038" rIns="92075" bIns="46038" anchor="ctr">
            <a:normAutofit/>
          </a:bodyPr>
          <a:lstStyle/>
          <a:p>
            <a:pPr defTabSz="914400" fontAlgn="base">
              <a:spcAft>
                <a:spcPct val="0"/>
              </a:spcAft>
            </a:pPr>
            <a:r>
              <a:rPr lang="en-US" altLang="zh-CN" sz="4000" dirty="0">
                <a:ea typeface="SimSun" panose="02010600030101010101" pitchFamily="2" charset="-122"/>
              </a:rPr>
              <a:t>Issues in </a:t>
            </a:r>
            <a:r>
              <a:rPr lang="en-US" altLang="zh-CN" sz="4000" dirty="0" smtClean="0">
                <a:ea typeface="SimSun" panose="02010600030101010101" pitchFamily="2" charset="-122"/>
              </a:rPr>
              <a:t>Stream Classification</a:t>
            </a:r>
            <a:endParaRPr lang="en-US" altLang="zh-TW" sz="4000" b="1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813" y="1143000"/>
            <a:ext cx="10677217" cy="5435428"/>
          </a:xfrm>
          <a:noFill/>
        </p:spPr>
        <p:txBody>
          <a:bodyPr lIns="92075" tIns="46038" rIns="92075" bIns="46038"/>
          <a:lstStyle/>
          <a:p>
            <a:pPr>
              <a:lnSpc>
                <a:spcPct val="110000"/>
              </a:lnSpc>
            </a:pPr>
            <a:r>
              <a:rPr lang="en-US" altLang="zh-CN" sz="2400" dirty="0" smtClean="0">
                <a:ea typeface="SimSun" panose="02010600030101010101" pitchFamily="2" charset="-122"/>
              </a:rPr>
              <a:t>Descriptive </a:t>
            </a:r>
            <a:r>
              <a:rPr lang="en-US" altLang="zh-CN" sz="2400" dirty="0">
                <a:ea typeface="SimSun" panose="02010600030101010101" pitchFamily="2" charset="-122"/>
              </a:rPr>
              <a:t>model vs. generative model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Generative models assume data follows some distribution while descriptive models make no assumptions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Distribution of stream data is unknown and may evolve, so descriptive model is better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Label prediction vs. probability estimation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Classify test examples into one class or estimate P(</a:t>
            </a:r>
            <a:r>
              <a:rPr lang="en-US" altLang="zh-CN" sz="2400" dirty="0" err="1">
                <a:ea typeface="SimSun" panose="02010600030101010101" pitchFamily="2" charset="-122"/>
              </a:rPr>
              <a:t>y|x</a:t>
            </a:r>
            <a:r>
              <a:rPr lang="en-US" altLang="zh-CN" sz="2400" dirty="0">
                <a:ea typeface="SimSun" panose="02010600030101010101" pitchFamily="2" charset="-122"/>
              </a:rPr>
              <a:t>) for each y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Probability estimation is better:</a:t>
            </a:r>
          </a:p>
          <a:p>
            <a:pPr lvl="2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Stream applications may be stochastic (an example could be assigned to several classes with different probabilities)</a:t>
            </a:r>
          </a:p>
          <a:p>
            <a:pPr lvl="2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Probability estimates provide confidence information and could be used in post processing</a:t>
            </a:r>
          </a:p>
        </p:txBody>
      </p:sp>
    </p:spTree>
    <p:extLst>
      <p:ext uri="{BB962C8B-B14F-4D97-AF65-F5344CB8AC3E}">
        <p14:creationId xmlns:p14="http://schemas.microsoft.com/office/powerpoint/2010/main" val="134381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914400"/>
          </a:xfrm>
          <a:noFill/>
        </p:spPr>
        <p:txBody>
          <a:bodyPr lIns="92075" tIns="46038" rIns="92075" bIns="46038" anchor="ctr">
            <a:normAutofit/>
          </a:bodyPr>
          <a:lstStyle/>
          <a:p>
            <a:pPr defTabSz="914400" fontAlgn="base">
              <a:spcAft>
                <a:spcPct val="0"/>
              </a:spcAft>
            </a:pPr>
            <a:r>
              <a:rPr lang="en-US" altLang="zh-CN" sz="4000" dirty="0">
                <a:ea typeface="SimSun" panose="02010600030101010101" pitchFamily="2" charset="-122"/>
              </a:rPr>
              <a:t>Classifying Data Streams with Skewed Distribution</a:t>
            </a:r>
            <a:endParaRPr lang="en-US" altLang="zh-TW" sz="4000" b="1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8960" y="1182188"/>
            <a:ext cx="11176000" cy="5181600"/>
          </a:xfrm>
          <a:noFill/>
        </p:spPr>
        <p:txBody>
          <a:bodyPr lIns="92075" tIns="46038" rIns="92075" bIns="46038"/>
          <a:lstStyle/>
          <a:p>
            <a:r>
              <a:rPr lang="en-US" altLang="zh-CN" sz="2400" dirty="0">
                <a:ea typeface="SimSun" panose="02010600030101010101" pitchFamily="2" charset="-122"/>
              </a:rPr>
              <a:t>Problems of typical classification methods on skewed data: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Tend to ignore positive examples due to the small number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The cost of misclassifying positive examples is usually huge, e.g., misclassifying credit card fraud as normal</a:t>
            </a:r>
            <a:endParaRPr lang="en-US" altLang="en-US" sz="2400" dirty="0"/>
          </a:p>
          <a:p>
            <a:r>
              <a:rPr lang="en-US" altLang="zh-CN" sz="2400" dirty="0" smtClean="0">
                <a:ea typeface="SimSun" panose="02010600030101010101" pitchFamily="2" charset="-122"/>
              </a:rPr>
              <a:t>Classify </a:t>
            </a:r>
            <a:r>
              <a:rPr lang="en-US" altLang="zh-CN" sz="2400" dirty="0">
                <a:ea typeface="SimSun" panose="02010600030101010101" pitchFamily="2" charset="-122"/>
              </a:rPr>
              <a:t>data stream with skewed distribution (i.e., rare events)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Employ both </a:t>
            </a:r>
            <a:r>
              <a:rPr lang="en-US" altLang="zh-CN" sz="2400" b="1" dirty="0">
                <a:ea typeface="SimSun" panose="02010600030101010101" pitchFamily="2" charset="-122"/>
              </a:rPr>
              <a:t>biased sampling</a:t>
            </a:r>
            <a:r>
              <a:rPr lang="en-US" altLang="zh-CN" sz="2400" dirty="0">
                <a:ea typeface="SimSun" panose="02010600030101010101" pitchFamily="2" charset="-122"/>
              </a:rPr>
              <a:t> and </a:t>
            </a:r>
            <a:r>
              <a:rPr lang="en-US" altLang="zh-CN" sz="2400" b="1" dirty="0">
                <a:ea typeface="SimSun" panose="02010600030101010101" pitchFamily="2" charset="-122"/>
              </a:rPr>
              <a:t>ensemble</a:t>
            </a:r>
            <a:r>
              <a:rPr lang="en-US" altLang="zh-CN" sz="2400" dirty="0">
                <a:ea typeface="SimSun" panose="02010600030101010101" pitchFamily="2" charset="-122"/>
              </a:rPr>
              <a:t> techniques</a:t>
            </a:r>
          </a:p>
          <a:p>
            <a:pPr lvl="1"/>
            <a:r>
              <a:rPr lang="en-US" altLang="zh-CN" sz="2400" dirty="0" smtClean="0">
                <a:ea typeface="SimSun" panose="02010600030101010101" pitchFamily="2" charset="-122"/>
              </a:rPr>
              <a:t>Reduce </a:t>
            </a:r>
            <a:r>
              <a:rPr lang="en-US" altLang="zh-CN" sz="2400" dirty="0">
                <a:ea typeface="SimSun" panose="02010600030101010101" pitchFamily="2" charset="-122"/>
              </a:rPr>
              <a:t>classification errors on the minority </a:t>
            </a:r>
            <a:r>
              <a:rPr lang="en-US" altLang="zh-CN" sz="2400" dirty="0" smtClean="0">
                <a:ea typeface="SimSun" panose="02010600030101010101" pitchFamily="2" charset="-122"/>
              </a:rPr>
              <a:t>class</a:t>
            </a:r>
          </a:p>
          <a:p>
            <a:pPr marL="200025" lvl="1" indent="0">
              <a:buNone/>
            </a:pPr>
            <a:endParaRPr lang="en-US" altLang="zh-CN" sz="2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856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914400"/>
          </a:xfrm>
          <a:noFill/>
        </p:spPr>
        <p:txBody>
          <a:bodyPr lIns="92075" tIns="46038" rIns="92075" bIns="46038" anchor="ctr">
            <a:normAutofit/>
          </a:bodyPr>
          <a:lstStyle/>
          <a:p>
            <a:pPr defTabSz="914400" fontAlgn="base">
              <a:spcAft>
                <a:spcPct val="0"/>
              </a:spcAft>
            </a:pPr>
            <a:r>
              <a:rPr lang="en-US" altLang="zh-CN" sz="4000" dirty="0">
                <a:ea typeface="SimSun" panose="02010600030101010101" pitchFamily="2" charset="-122"/>
              </a:rPr>
              <a:t>Concept Drifts</a:t>
            </a:r>
            <a:endParaRPr lang="en-US" altLang="zh-TW" sz="4000" b="1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813" y="1143000"/>
            <a:ext cx="10677217" cy="5435428"/>
          </a:xfrm>
          <a:noFill/>
        </p:spPr>
        <p:txBody>
          <a:bodyPr lIns="92075" tIns="46038" rIns="92075" bIns="46038"/>
          <a:lstStyle/>
          <a:p>
            <a:r>
              <a:rPr lang="en-US" altLang="zh-CN" sz="2400" dirty="0" smtClean="0">
                <a:ea typeface="SimSun" panose="02010600030101010101" pitchFamily="2" charset="-122"/>
              </a:rPr>
              <a:t>Changes </a:t>
            </a:r>
            <a:r>
              <a:rPr lang="en-US" altLang="zh-CN" sz="2400" dirty="0">
                <a:ea typeface="SimSun" panose="02010600030101010101" pitchFamily="2" charset="-122"/>
              </a:rPr>
              <a:t>in P(x, y) x-feature vector y-class label P(</a:t>
            </a:r>
            <a:r>
              <a:rPr lang="en-US" altLang="zh-CN" sz="2400" dirty="0" err="1">
                <a:ea typeface="SimSun" panose="02010600030101010101" pitchFamily="2" charset="-122"/>
              </a:rPr>
              <a:t>x,y</a:t>
            </a:r>
            <a:r>
              <a:rPr lang="en-US" altLang="zh-CN" sz="2400" dirty="0">
                <a:ea typeface="SimSun" panose="02010600030101010101" pitchFamily="2" charset="-122"/>
              </a:rPr>
              <a:t>) = P(</a:t>
            </a:r>
            <a:r>
              <a:rPr lang="en-US" altLang="zh-CN" sz="2400" dirty="0" err="1">
                <a:ea typeface="SimSun" panose="02010600030101010101" pitchFamily="2" charset="-122"/>
              </a:rPr>
              <a:t>y|x</a:t>
            </a:r>
            <a:r>
              <a:rPr lang="en-US" altLang="zh-CN" sz="2400" dirty="0">
                <a:ea typeface="SimSun" panose="02010600030101010101" pitchFamily="2" charset="-122"/>
              </a:rPr>
              <a:t>)P(x)</a:t>
            </a:r>
          </a:p>
          <a:p>
            <a:r>
              <a:rPr lang="en-US" altLang="zh-CN" sz="2400" dirty="0">
                <a:ea typeface="SimSun" panose="02010600030101010101" pitchFamily="2" charset="-122"/>
              </a:rPr>
              <a:t>Four possibilities: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No change: P(</a:t>
            </a:r>
            <a:r>
              <a:rPr lang="en-US" altLang="zh-CN" sz="2400" dirty="0" err="1">
                <a:ea typeface="SimSun" panose="02010600030101010101" pitchFamily="2" charset="-122"/>
              </a:rPr>
              <a:t>y|x</a:t>
            </a:r>
            <a:r>
              <a:rPr lang="en-US" altLang="zh-CN" sz="2400" dirty="0">
                <a:ea typeface="SimSun" panose="02010600030101010101" pitchFamily="2" charset="-122"/>
              </a:rPr>
              <a:t>), P(x) remain unchanged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Feature change: only P(x) changes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Conditional change: only P(</a:t>
            </a:r>
            <a:r>
              <a:rPr lang="en-US" altLang="zh-CN" sz="2400" dirty="0" err="1">
                <a:ea typeface="SimSun" panose="02010600030101010101" pitchFamily="2" charset="-122"/>
              </a:rPr>
              <a:t>y|x</a:t>
            </a:r>
            <a:r>
              <a:rPr lang="en-US" altLang="zh-CN" sz="2400" dirty="0">
                <a:ea typeface="SimSun" panose="02010600030101010101" pitchFamily="2" charset="-122"/>
              </a:rPr>
              <a:t>) changes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Dual change: both P(</a:t>
            </a:r>
            <a:r>
              <a:rPr lang="en-US" altLang="zh-CN" sz="2400" dirty="0" err="1">
                <a:ea typeface="SimSun" panose="02010600030101010101" pitchFamily="2" charset="-122"/>
              </a:rPr>
              <a:t>y|x</a:t>
            </a:r>
            <a:r>
              <a:rPr lang="en-US" altLang="zh-CN" sz="2400" dirty="0">
                <a:ea typeface="SimSun" panose="02010600030101010101" pitchFamily="2" charset="-122"/>
              </a:rPr>
              <a:t>) and P(x) changes</a:t>
            </a:r>
          </a:p>
          <a:p>
            <a:r>
              <a:rPr lang="en-US" altLang="zh-CN" sz="2400" dirty="0">
                <a:ea typeface="SimSun" panose="02010600030101010101" pitchFamily="2" charset="-122"/>
              </a:rPr>
              <a:t>Expected error</a:t>
            </a:r>
            <a:r>
              <a:rPr lang="en-US" altLang="zh-CN" sz="2400" dirty="0" smtClean="0">
                <a:ea typeface="SimSun" panose="02010600030101010101" pitchFamily="2" charset="-122"/>
              </a:rPr>
              <a:t>:</a:t>
            </a:r>
          </a:p>
          <a:p>
            <a:endParaRPr lang="en-US" altLang="zh-CN" sz="2400" dirty="0">
              <a:ea typeface="SimSun" panose="02010600030101010101" pitchFamily="2" charset="-122"/>
            </a:endParaRPr>
          </a:p>
          <a:p>
            <a:r>
              <a:rPr lang="en-US" altLang="zh-CN" sz="2400" dirty="0">
                <a:ea typeface="SimSun" panose="02010600030101010101" pitchFamily="2" charset="-122"/>
              </a:rPr>
              <a:t>No matter how concept changes, the expected error could increase, decrease, or remain unchanged</a:t>
            </a:r>
          </a:p>
          <a:p>
            <a:r>
              <a:rPr lang="en-US" altLang="zh-CN" sz="2400" dirty="0">
                <a:ea typeface="SimSun" panose="02010600030101010101" pitchFamily="2" charset="-122"/>
              </a:rPr>
              <a:t>Training on the most recent data could help reduce expected error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921" y="4022103"/>
            <a:ext cx="4953000" cy="54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09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-49073" y="86519"/>
            <a:ext cx="12496800" cy="914400"/>
          </a:xfrm>
          <a:noFill/>
        </p:spPr>
        <p:txBody>
          <a:bodyPr lIns="92075" tIns="46038" rIns="92075" bIns="46038" anchor="ctr">
            <a:normAutofit/>
          </a:bodyPr>
          <a:lstStyle/>
          <a:p>
            <a:r>
              <a:rPr lang="en-US" altLang="zh-CN" sz="4000" dirty="0">
                <a:ea typeface="SimSun" panose="02010600030101010101" pitchFamily="2" charset="-122"/>
              </a:rPr>
              <a:t>Stream Ensemble </a:t>
            </a:r>
            <a:r>
              <a:rPr lang="en-US" altLang="zh-CN" sz="4000" dirty="0" smtClean="0">
                <a:ea typeface="SimSun" panose="02010600030101010101" pitchFamily="2" charset="-122"/>
              </a:rPr>
              <a:t>Approach </a:t>
            </a:r>
            <a:endParaRPr lang="en-US" altLang="en-US" sz="4000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226350" y="1629179"/>
            <a:ext cx="5343878" cy="2786807"/>
            <a:chOff x="2590800" y="1676400"/>
            <a:chExt cx="7010400" cy="3655457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590800" y="1905000"/>
              <a:ext cx="838200" cy="12192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590800" y="1676400"/>
              <a:ext cx="838200" cy="2286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4038600" y="1905000"/>
              <a:ext cx="838200" cy="12192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4038600" y="1676400"/>
              <a:ext cx="838200" cy="2286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5334000" y="2133600"/>
              <a:ext cx="1143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rgbClr val="000000"/>
                  </a:solidFill>
                  <a:ea typeface="SimSun" panose="02010600030101010101" pitchFamily="2" charset="-122"/>
                </a:rPr>
                <a:t>………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6858000" y="1905000"/>
              <a:ext cx="838200" cy="12192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6858000" y="1676400"/>
              <a:ext cx="838200" cy="2286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610600" y="1676400"/>
              <a:ext cx="838200" cy="1447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8763000" y="1981200"/>
              <a:ext cx="609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400" b="1">
                  <a:solidFill>
                    <a:srgbClr val="000000"/>
                  </a:solidFill>
                  <a:ea typeface="SimSun" panose="02010600030101010101" pitchFamily="2" charset="-122"/>
                </a:rPr>
                <a:t>?</a:t>
              </a: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2667000" y="3505201"/>
              <a:ext cx="609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S</a:t>
              </a:r>
              <a:r>
                <a:rPr lang="en-US" altLang="zh-CN" sz="2000" b="1" baseline="-25000">
                  <a:solidFill>
                    <a:srgbClr val="000000"/>
                  </a:solidFill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4114800" y="3581401"/>
              <a:ext cx="609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S</a:t>
              </a:r>
              <a:r>
                <a:rPr lang="en-US" altLang="zh-CN" sz="2000" b="1" baseline="-25000">
                  <a:solidFill>
                    <a:srgbClr val="000000"/>
                  </a:solidFill>
                  <a:ea typeface="SimSun" panose="02010600030101010101" pitchFamily="2" charset="-122"/>
                </a:rPr>
                <a:t>2</a:t>
              </a: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6934200" y="3581401"/>
              <a:ext cx="609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S</a:t>
              </a:r>
              <a:r>
                <a:rPr lang="en-US" altLang="zh-CN" sz="2000" b="1" baseline="-25000">
                  <a:solidFill>
                    <a:srgbClr val="000000"/>
                  </a:solidFill>
                  <a:ea typeface="SimSun" panose="02010600030101010101" pitchFamily="2" charset="-122"/>
                </a:rPr>
                <a:t>m</a:t>
              </a: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8610600" y="3581400"/>
              <a:ext cx="990600" cy="512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ea typeface="SimSun" panose="02010600030101010101" pitchFamily="2" charset="-122"/>
                </a:rPr>
                <a:t>S</a:t>
              </a:r>
              <a:r>
                <a:rPr lang="en-US" altLang="zh-CN" sz="2000" b="1" baseline="-25000" dirty="0">
                  <a:solidFill>
                    <a:srgbClr val="000000"/>
                  </a:solidFill>
                  <a:ea typeface="SimSun" panose="02010600030101010101" pitchFamily="2" charset="-122"/>
                </a:rPr>
                <a:t>m+1</a:t>
              </a: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3733799" y="4343399"/>
              <a:ext cx="3276600" cy="512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Classification Model</a:t>
              </a:r>
            </a:p>
          </p:txBody>
        </p:sp>
        <p:cxnSp>
          <p:nvCxnSpPr>
            <p:cNvPr id="20" name="AutoShape 17"/>
            <p:cNvCxnSpPr>
              <a:cxnSpLocks noChangeShapeType="1"/>
              <a:stCxn id="15" idx="2"/>
              <a:endCxn id="19" idx="0"/>
            </p:cNvCxnSpPr>
            <p:nvPr/>
          </p:nvCxnSpPr>
          <p:spPr bwMode="auto">
            <a:xfrm>
              <a:off x="2971801" y="3902075"/>
              <a:ext cx="2400298" cy="441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18"/>
            <p:cNvCxnSpPr>
              <a:cxnSpLocks noChangeShapeType="1"/>
              <a:stCxn id="16" idx="2"/>
              <a:endCxn id="19" idx="0"/>
            </p:cNvCxnSpPr>
            <p:nvPr/>
          </p:nvCxnSpPr>
          <p:spPr bwMode="auto">
            <a:xfrm>
              <a:off x="4419601" y="3978275"/>
              <a:ext cx="952498" cy="3651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19"/>
            <p:cNvCxnSpPr>
              <a:cxnSpLocks noChangeShapeType="1"/>
              <a:stCxn id="17" idx="2"/>
              <a:endCxn id="19" idx="0"/>
            </p:cNvCxnSpPr>
            <p:nvPr/>
          </p:nvCxnSpPr>
          <p:spPr bwMode="auto">
            <a:xfrm flipH="1">
              <a:off x="5372099" y="3978275"/>
              <a:ext cx="1866901" cy="3651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20"/>
            <p:cNvCxnSpPr>
              <a:cxnSpLocks noChangeShapeType="1"/>
              <a:stCxn id="10" idx="2"/>
              <a:endCxn id="19" idx="0"/>
            </p:cNvCxnSpPr>
            <p:nvPr/>
          </p:nvCxnSpPr>
          <p:spPr bwMode="auto">
            <a:xfrm flipH="1">
              <a:off x="5372099" y="2590799"/>
              <a:ext cx="533401" cy="1752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21"/>
            <p:cNvCxnSpPr>
              <a:cxnSpLocks noChangeShapeType="1"/>
              <a:stCxn id="19" idx="3"/>
              <a:endCxn id="18" idx="1"/>
            </p:cNvCxnSpPr>
            <p:nvPr/>
          </p:nvCxnSpPr>
          <p:spPr bwMode="auto">
            <a:xfrm flipV="1">
              <a:off x="7010399" y="3837421"/>
              <a:ext cx="1600201" cy="7619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2590800" y="4859205"/>
              <a:ext cx="6858000" cy="472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 b="1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S</a:t>
              </a:r>
              <a:r>
                <a:rPr lang="en-US" altLang="zh-CN" sz="1800" b="1" baseline="-25000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m</a:t>
              </a:r>
              <a:r>
                <a:rPr lang="en-US" altLang="zh-CN" sz="1800" b="1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 as training data? </a:t>
              </a:r>
              <a:r>
                <a:rPr lang="en-US" altLang="zh-CN" sz="1800" b="1" dirty="0" smtClean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  Two few positive examples! </a:t>
              </a:r>
              <a:endParaRPr lang="en-US" altLang="zh-CN" sz="1800" dirty="0">
                <a:solidFill>
                  <a:srgbClr val="000000"/>
                </a:solidFill>
                <a:latin typeface="+mn-lt"/>
                <a:ea typeface="SimSun" panose="02010600030101010101" pitchFamily="2" charset="-122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947784" y="1227132"/>
            <a:ext cx="6004200" cy="3635775"/>
            <a:chOff x="2438399" y="1282606"/>
            <a:chExt cx="7593015" cy="4841970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1" y="5334001"/>
              <a:ext cx="2182813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Rectangle 4"/>
            <p:cNvSpPr>
              <a:spLocks noChangeArrowheads="1"/>
            </p:cNvSpPr>
            <p:nvPr/>
          </p:nvSpPr>
          <p:spPr bwMode="auto">
            <a:xfrm>
              <a:off x="2624654" y="4715052"/>
              <a:ext cx="838200" cy="533399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5105400" y="4191000"/>
              <a:ext cx="1143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00"/>
                  </a:solidFill>
                  <a:ea typeface="SimSun" panose="02010600030101010101" pitchFamily="2" charset="-122"/>
                </a:rPr>
                <a:t>………</a:t>
              </a:r>
            </a:p>
          </p:txBody>
        </p:sp>
        <p:sp>
          <p:nvSpPr>
            <p:cNvPr id="30" name="Rectangle 6"/>
            <p:cNvSpPr>
              <a:spLocks noChangeArrowheads="1"/>
            </p:cNvSpPr>
            <p:nvPr/>
          </p:nvSpPr>
          <p:spPr bwMode="auto">
            <a:xfrm>
              <a:off x="8520907" y="4045789"/>
              <a:ext cx="838200" cy="1085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1" name="Text Box 7"/>
            <p:cNvSpPr txBox="1">
              <a:spLocks noChangeArrowheads="1"/>
            </p:cNvSpPr>
            <p:nvPr/>
          </p:nvSpPr>
          <p:spPr bwMode="auto">
            <a:xfrm>
              <a:off x="8641347" y="4293988"/>
              <a:ext cx="609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  <a:ea typeface="SimSun" panose="02010600030101010101" pitchFamily="2" charset="-122"/>
                </a:rPr>
                <a:t>?</a:t>
              </a:r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auto">
            <a:xfrm>
              <a:off x="2628899" y="4260955"/>
              <a:ext cx="838200" cy="4572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3886200" y="4733747"/>
              <a:ext cx="838200" cy="533399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3886200" y="4262613"/>
              <a:ext cx="838200" cy="4572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5" name="Rectangle 11"/>
            <p:cNvSpPr>
              <a:spLocks noChangeArrowheads="1"/>
            </p:cNvSpPr>
            <p:nvPr/>
          </p:nvSpPr>
          <p:spPr bwMode="auto">
            <a:xfrm>
              <a:off x="6496632" y="4704800"/>
              <a:ext cx="838200" cy="533399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6" name="Rectangle 12"/>
            <p:cNvSpPr>
              <a:spLocks noChangeArrowheads="1"/>
            </p:cNvSpPr>
            <p:nvPr/>
          </p:nvSpPr>
          <p:spPr bwMode="auto">
            <a:xfrm>
              <a:off x="6496632" y="4231753"/>
              <a:ext cx="838200" cy="4572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7" name="Text Box 13"/>
            <p:cNvSpPr txBox="1">
              <a:spLocks noChangeArrowheads="1"/>
            </p:cNvSpPr>
            <p:nvPr/>
          </p:nvSpPr>
          <p:spPr bwMode="auto">
            <a:xfrm>
              <a:off x="2760833" y="5410201"/>
              <a:ext cx="609600" cy="396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ea typeface="SimSun" panose="02010600030101010101" pitchFamily="2" charset="-122"/>
                </a:rPr>
                <a:t>C</a:t>
              </a:r>
              <a:r>
                <a:rPr lang="en-US" altLang="zh-CN" sz="2000" b="1" baseline="-25000" dirty="0">
                  <a:solidFill>
                    <a:srgbClr val="000000"/>
                  </a:solidFill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38" name="Text Box 14"/>
            <p:cNvSpPr txBox="1">
              <a:spLocks noChangeArrowheads="1"/>
            </p:cNvSpPr>
            <p:nvPr/>
          </p:nvSpPr>
          <p:spPr bwMode="auto">
            <a:xfrm>
              <a:off x="4038600" y="5410201"/>
              <a:ext cx="609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C</a:t>
              </a:r>
              <a:r>
                <a:rPr lang="en-US" altLang="zh-CN" sz="2000" b="1" baseline="-25000">
                  <a:solidFill>
                    <a:srgbClr val="000000"/>
                  </a:solidFill>
                  <a:ea typeface="SimSun" panose="02010600030101010101" pitchFamily="2" charset="-122"/>
                </a:rPr>
                <a:t>2</a:t>
              </a:r>
            </a:p>
          </p:txBody>
        </p:sp>
        <p:sp>
          <p:nvSpPr>
            <p:cNvPr id="39" name="Text Box 15"/>
            <p:cNvSpPr txBox="1">
              <a:spLocks noChangeArrowheads="1"/>
            </p:cNvSpPr>
            <p:nvPr/>
          </p:nvSpPr>
          <p:spPr bwMode="auto">
            <a:xfrm>
              <a:off x="6629400" y="5410201"/>
              <a:ext cx="609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C</a:t>
              </a:r>
              <a:r>
                <a:rPr lang="en-US" altLang="zh-CN" sz="2000" b="1" baseline="-25000">
                  <a:solidFill>
                    <a:srgbClr val="000000"/>
                  </a:solidFill>
                  <a:ea typeface="SimSun" panose="02010600030101010101" pitchFamily="2" charset="-122"/>
                </a:rPr>
                <a:t>k</a:t>
              </a:r>
            </a:p>
          </p:txBody>
        </p:sp>
        <p:cxnSp>
          <p:nvCxnSpPr>
            <p:cNvPr id="40" name="AutoShape 16"/>
            <p:cNvCxnSpPr>
              <a:cxnSpLocks noChangeShapeType="1"/>
              <a:stCxn id="37" idx="3"/>
              <a:endCxn id="30" idx="2"/>
            </p:cNvCxnSpPr>
            <p:nvPr/>
          </p:nvCxnSpPr>
          <p:spPr bwMode="auto">
            <a:xfrm flipV="1">
              <a:off x="3370433" y="5131639"/>
              <a:ext cx="5569574" cy="47700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17"/>
            <p:cNvCxnSpPr>
              <a:cxnSpLocks noChangeShapeType="1"/>
              <a:stCxn id="38" idx="3"/>
              <a:endCxn id="30" idx="2"/>
            </p:cNvCxnSpPr>
            <p:nvPr/>
          </p:nvCxnSpPr>
          <p:spPr bwMode="auto">
            <a:xfrm flipV="1">
              <a:off x="4648200" y="5131639"/>
              <a:ext cx="4291807" cy="47700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18"/>
            <p:cNvCxnSpPr>
              <a:cxnSpLocks noChangeShapeType="1"/>
              <a:stCxn id="39" idx="3"/>
              <a:endCxn id="30" idx="2"/>
            </p:cNvCxnSpPr>
            <p:nvPr/>
          </p:nvCxnSpPr>
          <p:spPr bwMode="auto">
            <a:xfrm flipV="1">
              <a:off x="7239000" y="5131639"/>
              <a:ext cx="1701008" cy="47700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" name="Rectangle 19"/>
            <p:cNvSpPr>
              <a:spLocks noChangeArrowheads="1"/>
            </p:cNvSpPr>
            <p:nvPr/>
          </p:nvSpPr>
          <p:spPr bwMode="auto">
            <a:xfrm>
              <a:off x="2590800" y="2362200"/>
              <a:ext cx="838200" cy="2286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4" name="Rectangle 20"/>
            <p:cNvSpPr>
              <a:spLocks noChangeArrowheads="1"/>
            </p:cNvSpPr>
            <p:nvPr/>
          </p:nvSpPr>
          <p:spPr bwMode="auto">
            <a:xfrm>
              <a:off x="4038600" y="2362200"/>
              <a:ext cx="838200" cy="2286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5" name="Rectangle 21"/>
            <p:cNvSpPr>
              <a:spLocks noChangeArrowheads="1"/>
            </p:cNvSpPr>
            <p:nvPr/>
          </p:nvSpPr>
          <p:spPr bwMode="auto">
            <a:xfrm>
              <a:off x="6858000" y="1981200"/>
              <a:ext cx="838200" cy="2286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6" name="Text Box 22"/>
            <p:cNvSpPr txBox="1">
              <a:spLocks noChangeArrowheads="1"/>
            </p:cNvSpPr>
            <p:nvPr/>
          </p:nvSpPr>
          <p:spPr bwMode="auto">
            <a:xfrm>
              <a:off x="5181600" y="2438400"/>
              <a:ext cx="1143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00"/>
                  </a:solidFill>
                  <a:ea typeface="SimSun" panose="02010600030101010101" pitchFamily="2" charset="-122"/>
                </a:rPr>
                <a:t>………</a:t>
              </a:r>
            </a:p>
          </p:txBody>
        </p:sp>
        <p:sp>
          <p:nvSpPr>
            <p:cNvPr id="47" name="Text Box 23"/>
            <p:cNvSpPr txBox="1">
              <a:spLocks noChangeArrowheads="1"/>
            </p:cNvSpPr>
            <p:nvPr/>
          </p:nvSpPr>
          <p:spPr bwMode="auto">
            <a:xfrm>
              <a:off x="2438399" y="1282606"/>
              <a:ext cx="2895600" cy="532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 dirty="0" smtClean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Biased Sampling</a:t>
              </a:r>
              <a:endParaRPr lang="en-US" altLang="zh-CN" sz="2000" b="1" dirty="0">
                <a:solidFill>
                  <a:srgbClr val="000000"/>
                </a:solidFill>
                <a:latin typeface="+mn-lt"/>
                <a:ea typeface="SimSun" panose="02010600030101010101" pitchFamily="2" charset="-122"/>
              </a:endParaRPr>
            </a:p>
          </p:txBody>
        </p:sp>
        <p:sp>
          <p:nvSpPr>
            <p:cNvPr id="48" name="Rectangle 24"/>
            <p:cNvSpPr>
              <a:spLocks noChangeArrowheads="1"/>
            </p:cNvSpPr>
            <p:nvPr/>
          </p:nvSpPr>
          <p:spPr bwMode="auto">
            <a:xfrm>
              <a:off x="6858000" y="2209800"/>
              <a:ext cx="838200" cy="10668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9" name="Rectangle 25"/>
            <p:cNvSpPr>
              <a:spLocks noChangeArrowheads="1"/>
            </p:cNvSpPr>
            <p:nvPr/>
          </p:nvSpPr>
          <p:spPr bwMode="auto">
            <a:xfrm>
              <a:off x="8763000" y="1752600"/>
              <a:ext cx="838200" cy="4572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0" name="AutoShape 26"/>
            <p:cNvSpPr>
              <a:spLocks noChangeArrowheads="1"/>
            </p:cNvSpPr>
            <p:nvPr/>
          </p:nvSpPr>
          <p:spPr bwMode="auto">
            <a:xfrm>
              <a:off x="8001000" y="2438400"/>
              <a:ext cx="533400" cy="304800"/>
            </a:xfrm>
            <a:prstGeom prst="rightArrow">
              <a:avLst>
                <a:gd name="adj1" fmla="val 50000"/>
                <a:gd name="adj2" fmla="val 4375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1" name="Rectangle 27"/>
            <p:cNvSpPr>
              <a:spLocks noChangeArrowheads="1"/>
            </p:cNvSpPr>
            <p:nvPr/>
          </p:nvSpPr>
          <p:spPr bwMode="auto">
            <a:xfrm>
              <a:off x="8763000" y="2209800"/>
              <a:ext cx="838200" cy="10668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2" name="Text Box 28"/>
            <p:cNvSpPr txBox="1">
              <a:spLocks noChangeArrowheads="1"/>
            </p:cNvSpPr>
            <p:nvPr/>
          </p:nvSpPr>
          <p:spPr bwMode="auto">
            <a:xfrm>
              <a:off x="2535494" y="3363053"/>
              <a:ext cx="1981200" cy="532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Ensemble</a:t>
              </a:r>
            </a:p>
          </p:txBody>
        </p:sp>
        <p:sp>
          <p:nvSpPr>
            <p:cNvPr id="53" name="Text Box 29"/>
            <p:cNvSpPr txBox="1">
              <a:spLocks noChangeArrowheads="1"/>
            </p:cNvSpPr>
            <p:nvPr/>
          </p:nvSpPr>
          <p:spPr bwMode="auto">
            <a:xfrm>
              <a:off x="2743200" y="2895601"/>
              <a:ext cx="609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S</a:t>
              </a:r>
              <a:r>
                <a:rPr lang="en-US" altLang="zh-CN" sz="2000" b="1" baseline="-25000">
                  <a:solidFill>
                    <a:srgbClr val="000000"/>
                  </a:solidFill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54" name="Text Box 30"/>
            <p:cNvSpPr txBox="1">
              <a:spLocks noChangeArrowheads="1"/>
            </p:cNvSpPr>
            <p:nvPr/>
          </p:nvSpPr>
          <p:spPr bwMode="auto">
            <a:xfrm>
              <a:off x="4114800" y="2895601"/>
              <a:ext cx="609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S</a:t>
              </a:r>
              <a:r>
                <a:rPr lang="en-US" altLang="zh-CN" sz="2000" b="1" baseline="-25000">
                  <a:solidFill>
                    <a:srgbClr val="000000"/>
                  </a:solidFill>
                  <a:ea typeface="SimSun" panose="02010600030101010101" pitchFamily="2" charset="-122"/>
                </a:rPr>
                <a:t>2</a:t>
              </a:r>
            </a:p>
          </p:txBody>
        </p:sp>
        <p:sp>
          <p:nvSpPr>
            <p:cNvPr id="55" name="Text Box 31"/>
            <p:cNvSpPr txBox="1">
              <a:spLocks noChangeArrowheads="1"/>
            </p:cNvSpPr>
            <p:nvPr/>
          </p:nvSpPr>
          <p:spPr bwMode="auto">
            <a:xfrm>
              <a:off x="6934200" y="3352801"/>
              <a:ext cx="609600" cy="532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S</a:t>
              </a:r>
              <a:r>
                <a:rPr lang="en-US" altLang="zh-CN" sz="2000" b="1" baseline="-25000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m</a:t>
              </a:r>
            </a:p>
          </p:txBody>
        </p:sp>
      </p:grpSp>
      <p:sp>
        <p:nvSpPr>
          <p:cNvPr id="58" name="Rectangle 57"/>
          <p:cNvSpPr/>
          <p:nvPr/>
        </p:nvSpPr>
        <p:spPr>
          <a:xfrm>
            <a:off x="5683910" y="1192080"/>
            <a:ext cx="56561" cy="363874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>
          <a:xfrm>
            <a:off x="516778" y="4937814"/>
            <a:ext cx="11176000" cy="1404033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ea typeface="SimSun" panose="02010600030101010101" pitchFamily="2" charset="-122"/>
              </a:rPr>
              <a:t>Ideas of </a:t>
            </a:r>
            <a:r>
              <a:rPr lang="en-US" altLang="zh-CN" sz="2400" i="1" dirty="0" smtClean="0">
                <a:ea typeface="SimSun" panose="02010600030101010101" pitchFamily="2" charset="-122"/>
              </a:rPr>
              <a:t>Stream Ensemble</a:t>
            </a:r>
          </a:p>
          <a:p>
            <a:pPr lvl="1"/>
            <a:r>
              <a:rPr lang="en-US" altLang="zh-CN" sz="2400" b="1" dirty="0" smtClean="0">
                <a:ea typeface="SimSun" panose="02010600030101010101" pitchFamily="2" charset="-122"/>
              </a:rPr>
              <a:t>Biased sampling:</a:t>
            </a:r>
            <a:r>
              <a:rPr lang="en-US" altLang="zh-CN" sz="2400" dirty="0" smtClean="0">
                <a:ea typeface="SimSun" panose="02010600030101010101" pitchFamily="2" charset="-122"/>
              </a:rPr>
              <a:t> Save only the positive examples in the streams</a:t>
            </a:r>
          </a:p>
          <a:p>
            <a:pPr lvl="1"/>
            <a:r>
              <a:rPr lang="en-US" altLang="zh-CN" sz="2400" b="1" dirty="0" smtClean="0">
                <a:ea typeface="SimSun" panose="02010600030101010101" pitchFamily="2" charset="-122"/>
              </a:rPr>
              <a:t>Ensemble: </a:t>
            </a:r>
            <a:r>
              <a:rPr lang="en-US" altLang="zh-CN" sz="2400" dirty="0" smtClean="0">
                <a:ea typeface="SimSun" panose="02010600030101010101" pitchFamily="2" charset="-122"/>
              </a:rPr>
              <a:t>Partition negative examples of S</a:t>
            </a:r>
            <a:r>
              <a:rPr lang="en-US" altLang="zh-CN" sz="2400" baseline="-25000" dirty="0" smtClean="0">
                <a:ea typeface="SimSun" panose="02010600030101010101" pitchFamily="2" charset="-122"/>
              </a:rPr>
              <a:t>m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smtClean="0">
                <a:ea typeface="SimSun" panose="02010600030101010101" pitchFamily="2" charset="-122"/>
              </a:rPr>
              <a:t>into k portions to build k classifiers</a:t>
            </a:r>
            <a:endParaRPr lang="en-US" altLang="zh-CN" sz="2400" baseline="-25000" dirty="0" smtClean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944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276" y="1334285"/>
            <a:ext cx="9265240" cy="3813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276" y="4841702"/>
            <a:ext cx="8941455" cy="2168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9173"/>
            <a:ext cx="12192000" cy="914400"/>
          </a:xfrm>
          <a:noFill/>
        </p:spPr>
        <p:txBody>
          <a:bodyPr lIns="92075" tIns="46038" rIns="92075" bIns="46038" anchor="ctr">
            <a:normAutofit fontScale="90000"/>
          </a:bodyPr>
          <a:lstStyle/>
          <a:p>
            <a:r>
              <a:rPr lang="en-US" altLang="zh-CN" sz="4000" dirty="0">
                <a:ea typeface="SimSun" panose="02010600030101010101" pitchFamily="2" charset="-122"/>
              </a:rPr>
              <a:t>Experiments: Mean Squared Error on </a:t>
            </a:r>
            <a:r>
              <a:rPr lang="en-US" altLang="zh-CN" sz="4000" dirty="0" smtClean="0">
                <a:ea typeface="SimSun" panose="02010600030101010101" pitchFamily="2" charset="-122"/>
              </a:rPr>
              <a:t>Synthetic &amp; Real </a:t>
            </a:r>
            <a:r>
              <a:rPr lang="en-US" altLang="zh-CN" sz="4000" dirty="0">
                <a:ea typeface="SimSun" panose="02010600030101010101" pitchFamily="2" charset="-122"/>
              </a:rPr>
              <a:t>Data</a:t>
            </a:r>
            <a:endParaRPr lang="en-US" altLang="zh-CN" sz="4000" dirty="0" smtClean="0">
              <a:ea typeface="SimSun" pitchFamily="2" charset="-122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7296" y="1133573"/>
            <a:ext cx="11379200" cy="401425"/>
          </a:xfrm>
          <a:noFill/>
        </p:spPr>
        <p:txBody>
          <a:bodyPr lIns="92075" tIns="46038" rIns="92075" bIns="46038"/>
          <a:lstStyle/>
          <a:p>
            <a:r>
              <a:rPr lang="en-US" altLang="zh-CN" sz="2400" dirty="0" smtClean="0">
                <a:ea typeface="SimSun" panose="02010600030101010101" pitchFamily="2" charset="-122"/>
              </a:rPr>
              <a:t>Test </a:t>
            </a:r>
            <a:r>
              <a:rPr lang="en-US" altLang="zh-CN" sz="2400" dirty="0">
                <a:ea typeface="SimSun" panose="02010600030101010101" pitchFamily="2" charset="-122"/>
              </a:rPr>
              <a:t>on concept-drift </a:t>
            </a:r>
            <a:r>
              <a:rPr lang="en-US" altLang="zh-CN" sz="2400" dirty="0" smtClean="0">
                <a:ea typeface="SimSun" panose="02010600030101010101" pitchFamily="2" charset="-122"/>
              </a:rPr>
              <a:t>streams (synthetic data)</a:t>
            </a:r>
            <a:endParaRPr lang="en-US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41546" y="4841702"/>
            <a:ext cx="11379200" cy="401425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ea typeface="SimSun" panose="02010600030101010101" pitchFamily="2" charset="-122"/>
              </a:rPr>
              <a:t>Test on real data</a:t>
            </a:r>
            <a:endParaRPr lang="en-US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0124257" y="4872984"/>
            <a:ext cx="1896489" cy="1323439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Stream Ensemble always has lower error rate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190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228600"/>
            <a:ext cx="11074400" cy="914400"/>
          </a:xfrm>
          <a:noFill/>
        </p:spPr>
        <p:txBody>
          <a:bodyPr lIns="92075" tIns="46038" rIns="92075" bIns="46038" anchor="ctr">
            <a:normAutofit fontScale="90000"/>
          </a:bodyPr>
          <a:lstStyle/>
          <a:p>
            <a:r>
              <a:rPr lang="en-US" altLang="zh-CN" sz="4000" dirty="0">
                <a:ea typeface="SimSun" panose="02010600030101010101" pitchFamily="2" charset="-122"/>
              </a:rPr>
              <a:t>Experiments: Model </a:t>
            </a:r>
            <a:r>
              <a:rPr lang="en-US" altLang="zh-CN" sz="4000" dirty="0" smtClean="0">
                <a:ea typeface="SimSun" panose="02010600030101010101" pitchFamily="2" charset="-122"/>
              </a:rPr>
              <a:t>Accuracy and Training Efficiency 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975" y="1331537"/>
            <a:ext cx="2913930" cy="448559"/>
          </a:xfrm>
          <a:noFill/>
        </p:spPr>
        <p:txBody>
          <a:bodyPr lIns="92075" tIns="46038" rIns="92075" bIns="46038"/>
          <a:lstStyle/>
          <a:p>
            <a:r>
              <a:rPr lang="en-US" altLang="zh-CN" sz="2400" dirty="0" smtClean="0">
                <a:ea typeface="SimSun" panose="02010600030101010101" pitchFamily="2" charset="-122"/>
              </a:rPr>
              <a:t>Model </a:t>
            </a:r>
            <a:r>
              <a:rPr lang="en-US" altLang="zh-CN" sz="2400" dirty="0">
                <a:ea typeface="SimSun" panose="02010600030101010101" pitchFamily="2" charset="-122"/>
              </a:rPr>
              <a:t>accuracy</a:t>
            </a:r>
            <a:endParaRPr lang="en-US" altLang="en-US" sz="24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283" y="1199455"/>
            <a:ext cx="3883844" cy="218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150" y="1230986"/>
            <a:ext cx="4075605" cy="4314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39975" y="3520126"/>
            <a:ext cx="2913930" cy="448559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ea typeface="SimSun" panose="02010600030101010101" pitchFamily="2" charset="-122"/>
              </a:rPr>
              <a:t>Training </a:t>
            </a:r>
            <a:r>
              <a:rPr lang="en-US" altLang="zh-CN" sz="2400" dirty="0">
                <a:ea typeface="SimSun" panose="02010600030101010101" pitchFamily="2" charset="-122"/>
              </a:rPr>
              <a:t>time</a:t>
            </a:r>
            <a:endParaRPr lang="en-US" altLang="en-US" sz="24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638" y="3388302"/>
            <a:ext cx="3497344" cy="3064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824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1"/>
            <a:ext cx="12192000" cy="866775"/>
          </a:xfrm>
          <a:noFill/>
        </p:spPr>
        <p:txBody>
          <a:bodyPr lIns="92075" tIns="46038" rIns="92075" bIns="46038" anchor="ctr">
            <a:normAutofit/>
          </a:bodyPr>
          <a:lstStyle/>
          <a:p>
            <a:r>
              <a:rPr lang="en-US" altLang="en-US" sz="4000" dirty="0"/>
              <a:t>Data Streams and Their Characteristics</a:t>
            </a:r>
            <a:endParaRPr lang="en-US" altLang="en-US" sz="4000" dirty="0" smtClean="0"/>
          </a:p>
        </p:txBody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888" y="1194556"/>
            <a:ext cx="10698143" cy="5460768"/>
          </a:xfrm>
        </p:spPr>
        <p:txBody>
          <a:bodyPr lIns="92075" tIns="46038" rIns="92075" bIns="46038"/>
          <a:lstStyle/>
          <a:p>
            <a:pPr eaLnBrk="1" hangingPunct="1">
              <a:spcAft>
                <a:spcPts val="600"/>
              </a:spcAft>
              <a:defRPr/>
            </a:pPr>
            <a:r>
              <a:rPr lang="en-US" sz="2400" dirty="0" smtClean="0"/>
              <a:t>Data Streams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400" dirty="0" smtClean="0">
                <a:solidFill>
                  <a:srgbClr val="006600"/>
                </a:solidFill>
              </a:rPr>
              <a:t>Features: Continuous, ordered, changing, fast, huge volume</a:t>
            </a:r>
            <a:r>
              <a:rPr lang="en-US" sz="2400" dirty="0" smtClean="0"/>
              <a:t> 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400" dirty="0" smtClean="0"/>
              <a:t>Contrast with traditional DBMS</a:t>
            </a:r>
            <a:r>
              <a:rPr lang="en-US" sz="2400" dirty="0" smtClean="0">
                <a:cs typeface="Arial" charset="0"/>
              </a:rPr>
              <a:t> (</a:t>
            </a:r>
            <a:r>
              <a:rPr lang="en-US" sz="2400" dirty="0" smtClean="0">
                <a:solidFill>
                  <a:srgbClr val="006600"/>
                </a:solidFill>
              </a:rPr>
              <a:t>finite, persistent</a:t>
            </a:r>
            <a:r>
              <a:rPr lang="en-US" sz="2400" dirty="0" smtClean="0"/>
              <a:t> data sets</a:t>
            </a:r>
            <a:r>
              <a:rPr lang="en-US" sz="2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en-US" sz="2400" dirty="0" smtClean="0"/>
          </a:p>
          <a:p>
            <a:pPr eaLnBrk="1" hangingPunct="1">
              <a:spcAft>
                <a:spcPts val="600"/>
              </a:spcAft>
              <a:defRPr/>
            </a:pPr>
            <a:r>
              <a:rPr lang="en-US" sz="2400" dirty="0" smtClean="0"/>
              <a:t>Characteristics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400" dirty="0" smtClean="0"/>
              <a:t>Huge volumes of continuous data, possibly infinite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400" dirty="0" smtClean="0"/>
              <a:t>Fast changing and requires fast, real-time response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400" dirty="0" smtClean="0"/>
              <a:t>Data stream captures nicely our data processing needs of today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400" dirty="0" smtClean="0"/>
              <a:t>Random access is expensive</a:t>
            </a:r>
            <a:r>
              <a:rPr lang="en-US" sz="2400" dirty="0" smtClean="0">
                <a:cs typeface="Arial" charset="0"/>
              </a:rPr>
              <a:t>: </a:t>
            </a:r>
            <a:r>
              <a:rPr lang="en-US" sz="2400" dirty="0" smtClean="0">
                <a:solidFill>
                  <a:srgbClr val="FF0000"/>
                </a:solidFill>
              </a:rPr>
              <a:t>single scan algorithm </a:t>
            </a:r>
            <a:r>
              <a:rPr lang="en-US" sz="2400" dirty="0" smtClean="0"/>
              <a:t>(</a:t>
            </a:r>
            <a:r>
              <a:rPr lang="en-US" sz="2400" i="1" dirty="0" smtClean="0"/>
              <a:t>can only have one look</a:t>
            </a:r>
            <a:r>
              <a:rPr lang="en-US" sz="2400" dirty="0" smtClean="0"/>
              <a:t>)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400" dirty="0" smtClean="0"/>
              <a:t>Store only the summary of the data seen thus far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sz="2400" dirty="0" smtClean="0"/>
              <a:t>Most stream data are at low-level and multi-dimensional in nature, needs multi-level and multi-dimensional processing</a:t>
            </a:r>
          </a:p>
        </p:txBody>
      </p:sp>
    </p:spTree>
    <p:extLst>
      <p:ext uri="{BB962C8B-B14F-4D97-AF65-F5344CB8AC3E}">
        <p14:creationId xmlns:p14="http://schemas.microsoft.com/office/powerpoint/2010/main" val="200385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41402"/>
            <a:ext cx="12811027" cy="960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2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959372"/>
          </a:xfrm>
        </p:spPr>
        <p:txBody>
          <a:bodyPr>
            <a:noAutofit/>
          </a:bodyPr>
          <a:lstStyle/>
          <a:p>
            <a:pPr defTabSz="1219110"/>
            <a:r>
              <a:rPr lang="en-US" altLang="en-US" sz="4800" dirty="0"/>
              <a:t>Mining Data Streams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558" y="1392984"/>
            <a:ext cx="9304258" cy="48852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 smtClean="0"/>
              <a:t>What </a:t>
            </a:r>
            <a:r>
              <a:rPr lang="en-US" altLang="en-US" dirty="0"/>
              <a:t>is stream </a:t>
            </a:r>
            <a:r>
              <a:rPr lang="en-US" altLang="en-US" dirty="0" smtClean="0"/>
              <a:t>data?  stream data management systems? and stream data mining?   </a:t>
            </a:r>
            <a:endParaRPr lang="en-US" altLang="en-US" dirty="0"/>
          </a:p>
          <a:p>
            <a:pPr>
              <a:lnSpc>
                <a:spcPct val="150000"/>
              </a:lnSpc>
            </a:pPr>
            <a:r>
              <a:rPr lang="en-US" altLang="en-US" dirty="0" smtClean="0"/>
              <a:t>Stream </a:t>
            </a:r>
            <a:r>
              <a:rPr lang="en-US" altLang="en-US" dirty="0"/>
              <a:t>data cube and multidimensional OLAP analysis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Stream frequent pattern analysis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Stream classification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Stream cluster analysis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/>
              <a:t>Summary</a:t>
            </a:r>
            <a:endParaRPr lang="en-US" altLang="en-US" dirty="0"/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4973873" y="5023250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00CC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7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914400"/>
          </a:xfrm>
          <a:noFill/>
        </p:spPr>
        <p:txBody>
          <a:bodyPr lIns="92075" tIns="46038" rIns="92075" bIns="46038" anchor="ctr">
            <a:normAutofit/>
          </a:bodyPr>
          <a:lstStyle/>
          <a:p>
            <a:pPr defTabSz="914400" fontAlgn="base">
              <a:spcAft>
                <a:spcPct val="0"/>
              </a:spcAft>
            </a:pPr>
            <a:r>
              <a:rPr lang="en-US" altLang="zh-TW" sz="4000" b="1" dirty="0"/>
              <a:t>Stream Clustering: A K-Median Approach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8960" y="1182188"/>
            <a:ext cx="11176000" cy="51816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en-US" sz="2400" dirty="0" smtClean="0">
                <a:solidFill>
                  <a:srgbClr val="000000"/>
                </a:solidFill>
              </a:rPr>
              <a:t>O'Callaghan </a:t>
            </a:r>
            <a:r>
              <a:rPr lang="en-US" altLang="en-US" sz="2400" dirty="0">
                <a:solidFill>
                  <a:srgbClr val="000000"/>
                </a:solidFill>
              </a:rPr>
              <a:t>et al</a:t>
            </a:r>
            <a:r>
              <a:rPr lang="en-US" altLang="en-US" sz="2400" dirty="0" smtClean="0">
                <a:solidFill>
                  <a:srgbClr val="000000"/>
                </a:solidFill>
              </a:rPr>
              <a:t>. Streaming-Data </a:t>
            </a:r>
            <a:r>
              <a:rPr lang="en-US" altLang="en-US" sz="2400" dirty="0">
                <a:solidFill>
                  <a:srgbClr val="000000"/>
                </a:solidFill>
              </a:rPr>
              <a:t>Algorithms for High-Quality </a:t>
            </a:r>
            <a:r>
              <a:rPr lang="en-US" altLang="en-US" sz="2400" dirty="0" smtClean="0">
                <a:solidFill>
                  <a:srgbClr val="000000"/>
                </a:solidFill>
              </a:rPr>
              <a:t>Clustering  </a:t>
            </a:r>
            <a:r>
              <a:rPr lang="en-US" altLang="en-US" sz="2400" dirty="0">
                <a:solidFill>
                  <a:srgbClr val="000000"/>
                </a:solidFill>
              </a:rPr>
              <a:t>(</a:t>
            </a:r>
            <a:r>
              <a:rPr lang="en-US" altLang="en-US" sz="2400" dirty="0" smtClean="0">
                <a:solidFill>
                  <a:srgbClr val="000000"/>
                </a:solidFill>
              </a:rPr>
              <a:t>ICDE'02)</a:t>
            </a:r>
          </a:p>
          <a:p>
            <a:pPr eaLnBrk="1" hangingPunct="1"/>
            <a:r>
              <a:rPr lang="en-US" altLang="zh-TW" sz="2400" dirty="0" smtClean="0">
                <a:solidFill>
                  <a:srgbClr val="000000"/>
                </a:solidFill>
              </a:rPr>
              <a:t>Base </a:t>
            </a:r>
            <a:r>
              <a:rPr lang="en-US" altLang="zh-TW" sz="2400" dirty="0">
                <a:solidFill>
                  <a:srgbClr val="000000"/>
                </a:solidFill>
              </a:rPr>
              <a:t>on the </a:t>
            </a:r>
            <a:r>
              <a:rPr lang="en-US" altLang="zh-TW" sz="2400" i="1" dirty="0">
                <a:solidFill>
                  <a:srgbClr val="000000"/>
                </a:solidFill>
              </a:rPr>
              <a:t>k-median</a:t>
            </a:r>
            <a:r>
              <a:rPr lang="en-US" altLang="zh-TW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 smtClean="0">
                <a:solidFill>
                  <a:srgbClr val="000000"/>
                </a:solidFill>
              </a:rPr>
              <a:t>method</a:t>
            </a:r>
          </a:p>
          <a:p>
            <a:pPr lvl="1"/>
            <a:r>
              <a:rPr lang="en-US" altLang="zh-TW" sz="2400" dirty="0" smtClean="0">
                <a:solidFill>
                  <a:srgbClr val="000000"/>
                </a:solidFill>
              </a:rPr>
              <a:t>Data </a:t>
            </a:r>
            <a:r>
              <a:rPr lang="en-US" altLang="zh-TW" sz="2400" dirty="0">
                <a:solidFill>
                  <a:srgbClr val="000000"/>
                </a:solidFill>
              </a:rPr>
              <a:t>stream points </a:t>
            </a:r>
            <a:r>
              <a:rPr lang="en-US" altLang="zh-TW" sz="2400" dirty="0" smtClean="0">
                <a:solidFill>
                  <a:srgbClr val="000000"/>
                </a:solidFill>
              </a:rPr>
              <a:t>are from </a:t>
            </a:r>
            <a:r>
              <a:rPr lang="en-US" altLang="zh-TW" sz="2400" dirty="0">
                <a:solidFill>
                  <a:srgbClr val="000000"/>
                </a:solidFill>
              </a:rPr>
              <a:t>metric </a:t>
            </a:r>
            <a:r>
              <a:rPr lang="en-US" altLang="zh-TW" sz="2400" dirty="0" smtClean="0">
                <a:solidFill>
                  <a:srgbClr val="000000"/>
                </a:solidFill>
              </a:rPr>
              <a:t>space</a:t>
            </a:r>
          </a:p>
          <a:p>
            <a:pPr lvl="1"/>
            <a:r>
              <a:rPr lang="en-US" altLang="zh-TW" sz="2400" dirty="0" smtClean="0">
                <a:solidFill>
                  <a:srgbClr val="000000"/>
                </a:solidFill>
              </a:rPr>
              <a:t>Find </a:t>
            </a:r>
            <a:r>
              <a:rPr lang="en-US" altLang="zh-TW" sz="2400" i="1" dirty="0">
                <a:solidFill>
                  <a:srgbClr val="000000"/>
                </a:solidFill>
              </a:rPr>
              <a:t>k</a:t>
            </a:r>
            <a:r>
              <a:rPr lang="en-US" altLang="zh-TW" sz="2400" dirty="0">
                <a:solidFill>
                  <a:srgbClr val="000000"/>
                </a:solidFill>
              </a:rPr>
              <a:t> clusters in the stream </a:t>
            </a:r>
            <a:r>
              <a:rPr lang="en-US" altLang="zh-TW" sz="2400" dirty="0" smtClean="0">
                <a:solidFill>
                  <a:srgbClr val="000000"/>
                </a:solidFill>
              </a:rPr>
              <a:t>such that </a:t>
            </a:r>
            <a:r>
              <a:rPr lang="en-US" altLang="zh-TW" sz="2400" dirty="0">
                <a:solidFill>
                  <a:srgbClr val="000000"/>
                </a:solidFill>
              </a:rPr>
              <a:t>the sum of distances from data points to their closest </a:t>
            </a:r>
            <a:r>
              <a:rPr lang="en-US" altLang="zh-TW" sz="2400" dirty="0" smtClean="0">
                <a:solidFill>
                  <a:srgbClr val="000000"/>
                </a:solidFill>
              </a:rPr>
              <a:t>centers </a:t>
            </a:r>
            <a:r>
              <a:rPr lang="en-US" altLang="zh-TW" sz="2400" dirty="0">
                <a:solidFill>
                  <a:srgbClr val="000000"/>
                </a:solidFill>
              </a:rPr>
              <a:t>is </a:t>
            </a:r>
            <a:r>
              <a:rPr lang="en-US" altLang="zh-TW" sz="2400" dirty="0" smtClean="0">
                <a:solidFill>
                  <a:srgbClr val="000000"/>
                </a:solidFill>
              </a:rPr>
              <a:t>minimized</a:t>
            </a:r>
          </a:p>
          <a:p>
            <a:r>
              <a:rPr lang="en-US" altLang="zh-TW" sz="2400" dirty="0" smtClean="0">
                <a:solidFill>
                  <a:srgbClr val="000000"/>
                </a:solidFill>
              </a:rPr>
              <a:t>A constant </a:t>
            </a:r>
            <a:r>
              <a:rPr lang="en-US" altLang="zh-TW" sz="2400" dirty="0">
                <a:solidFill>
                  <a:srgbClr val="000000"/>
                </a:solidFill>
              </a:rPr>
              <a:t>factor approximation </a:t>
            </a:r>
            <a:r>
              <a:rPr lang="en-US" altLang="zh-TW" sz="2400" dirty="0" smtClean="0">
                <a:solidFill>
                  <a:srgbClr val="000000"/>
                </a:solidFill>
              </a:rPr>
              <a:t>algorithm</a:t>
            </a:r>
          </a:p>
          <a:p>
            <a:pPr lvl="1"/>
            <a:r>
              <a:rPr lang="en-US" altLang="zh-TW" sz="2400" dirty="0" smtClean="0">
                <a:solidFill>
                  <a:srgbClr val="000000"/>
                </a:solidFill>
              </a:rPr>
              <a:t>In </a:t>
            </a:r>
            <a:r>
              <a:rPr lang="en-US" altLang="zh-TW" sz="2400" dirty="0">
                <a:solidFill>
                  <a:srgbClr val="000000"/>
                </a:solidFill>
              </a:rPr>
              <a:t>small space, a simple </a:t>
            </a:r>
            <a:r>
              <a:rPr lang="en-US" altLang="zh-TW" sz="2400" dirty="0" smtClean="0">
                <a:solidFill>
                  <a:srgbClr val="000000"/>
                </a:solidFill>
              </a:rPr>
              <a:t>two-step algorithm</a:t>
            </a:r>
          </a:p>
          <a:p>
            <a:pPr lvl="1"/>
            <a:r>
              <a:rPr lang="en-US" altLang="zh-TW" sz="2400" dirty="0" smtClean="0">
                <a:solidFill>
                  <a:srgbClr val="000000"/>
                </a:solidFill>
              </a:rPr>
              <a:t>For </a:t>
            </a:r>
            <a:r>
              <a:rPr lang="en-US" altLang="zh-TW" sz="2400" dirty="0">
                <a:solidFill>
                  <a:srgbClr val="000000"/>
                </a:solidFill>
              </a:rPr>
              <a:t>each set of </a:t>
            </a:r>
            <a:r>
              <a:rPr lang="en-US" altLang="zh-TW" sz="2400" i="1" dirty="0">
                <a:solidFill>
                  <a:srgbClr val="000000"/>
                </a:solidFill>
              </a:rPr>
              <a:t>M</a:t>
            </a:r>
            <a:r>
              <a:rPr lang="en-US" altLang="zh-TW" sz="2400" dirty="0">
                <a:solidFill>
                  <a:srgbClr val="000000"/>
                </a:solidFill>
              </a:rPr>
              <a:t> records, </a:t>
            </a:r>
            <a:r>
              <a:rPr lang="en-US" altLang="zh-TW" sz="2400" i="1" dirty="0">
                <a:solidFill>
                  <a:srgbClr val="000000"/>
                </a:solidFill>
              </a:rPr>
              <a:t>S</a:t>
            </a:r>
            <a:r>
              <a:rPr lang="en-US" altLang="zh-TW" sz="2400" i="1" baseline="-25000" dirty="0">
                <a:solidFill>
                  <a:srgbClr val="000000"/>
                </a:solidFill>
              </a:rPr>
              <a:t>i</a:t>
            </a:r>
            <a:r>
              <a:rPr lang="en-US" altLang="zh-TW" sz="2400" dirty="0">
                <a:solidFill>
                  <a:srgbClr val="000000"/>
                </a:solidFill>
              </a:rPr>
              <a:t>, find O(</a:t>
            </a:r>
            <a:r>
              <a:rPr lang="en-US" altLang="zh-TW" sz="2400" i="1" dirty="0">
                <a:solidFill>
                  <a:srgbClr val="000000"/>
                </a:solidFill>
              </a:rPr>
              <a:t>k</a:t>
            </a:r>
            <a:r>
              <a:rPr lang="en-US" altLang="zh-TW" sz="2400" dirty="0">
                <a:solidFill>
                  <a:srgbClr val="000000"/>
                </a:solidFill>
              </a:rPr>
              <a:t>) centers in  </a:t>
            </a:r>
            <a:r>
              <a:rPr lang="en-US" altLang="zh-TW" sz="2400" i="1" dirty="0">
                <a:solidFill>
                  <a:srgbClr val="000000"/>
                </a:solidFill>
              </a:rPr>
              <a:t>S</a:t>
            </a:r>
            <a:r>
              <a:rPr lang="en-US" altLang="zh-TW" sz="2400" i="1" baseline="-25000" dirty="0">
                <a:solidFill>
                  <a:srgbClr val="000000"/>
                </a:solidFill>
              </a:rPr>
              <a:t>1</a:t>
            </a:r>
            <a:r>
              <a:rPr lang="en-US" altLang="zh-TW" sz="2400" i="1" dirty="0">
                <a:solidFill>
                  <a:srgbClr val="000000"/>
                </a:solidFill>
              </a:rPr>
              <a:t>, …, </a:t>
            </a:r>
            <a:r>
              <a:rPr lang="en-US" altLang="zh-TW" sz="2400" i="1" dirty="0" err="1" smtClean="0">
                <a:solidFill>
                  <a:srgbClr val="000000"/>
                </a:solidFill>
              </a:rPr>
              <a:t>S</a:t>
            </a:r>
            <a:r>
              <a:rPr lang="en-US" altLang="zh-TW" sz="2400" i="1" baseline="-25000" dirty="0" err="1" smtClean="0">
                <a:solidFill>
                  <a:srgbClr val="000000"/>
                </a:solidFill>
              </a:rPr>
              <a:t>l</a:t>
            </a:r>
            <a:endParaRPr lang="en-US" altLang="zh-TW" sz="2400" i="1" baseline="-25000" dirty="0" smtClean="0">
              <a:solidFill>
                <a:srgbClr val="000000"/>
              </a:solidFill>
            </a:endParaRPr>
          </a:p>
          <a:p>
            <a:pPr lvl="2"/>
            <a:r>
              <a:rPr lang="en-US" altLang="zh-TW" sz="2400" dirty="0" smtClean="0">
                <a:solidFill>
                  <a:srgbClr val="000000"/>
                </a:solidFill>
              </a:rPr>
              <a:t>Local </a:t>
            </a:r>
            <a:r>
              <a:rPr lang="en-US" altLang="zh-TW" sz="2400" dirty="0">
                <a:solidFill>
                  <a:srgbClr val="000000"/>
                </a:solidFill>
              </a:rPr>
              <a:t>clustering: </a:t>
            </a:r>
            <a:r>
              <a:rPr lang="en-US" altLang="zh-TW" sz="2400" dirty="0" smtClean="0">
                <a:solidFill>
                  <a:srgbClr val="000000"/>
                </a:solidFill>
              </a:rPr>
              <a:t> Assign </a:t>
            </a:r>
            <a:r>
              <a:rPr lang="en-US" altLang="zh-TW" sz="2400" dirty="0">
                <a:solidFill>
                  <a:srgbClr val="000000"/>
                </a:solidFill>
              </a:rPr>
              <a:t>each point in </a:t>
            </a:r>
            <a:r>
              <a:rPr lang="en-US" altLang="zh-TW" sz="2400" i="1" dirty="0">
                <a:solidFill>
                  <a:srgbClr val="000000"/>
                </a:solidFill>
              </a:rPr>
              <a:t>S</a:t>
            </a:r>
            <a:r>
              <a:rPr lang="en-US" altLang="zh-TW" sz="2400" i="1" baseline="-25000" dirty="0">
                <a:solidFill>
                  <a:srgbClr val="000000"/>
                </a:solidFill>
              </a:rPr>
              <a:t>i</a:t>
            </a:r>
            <a:r>
              <a:rPr lang="en-US" altLang="zh-TW" sz="2400" baseline="-250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to its closest </a:t>
            </a:r>
            <a:r>
              <a:rPr lang="en-US" altLang="zh-TW" sz="2400" dirty="0" smtClean="0">
                <a:solidFill>
                  <a:srgbClr val="000000"/>
                </a:solidFill>
              </a:rPr>
              <a:t>center</a:t>
            </a:r>
          </a:p>
          <a:p>
            <a:pPr lvl="1"/>
            <a:r>
              <a:rPr lang="en-US" altLang="zh-TW" sz="2400" dirty="0" smtClean="0">
                <a:solidFill>
                  <a:srgbClr val="000000"/>
                </a:solidFill>
              </a:rPr>
              <a:t>Let </a:t>
            </a:r>
            <a:r>
              <a:rPr lang="en-US" altLang="zh-TW" sz="2400" i="1" dirty="0">
                <a:solidFill>
                  <a:srgbClr val="000000"/>
                </a:solidFill>
              </a:rPr>
              <a:t>S’</a:t>
            </a:r>
            <a:r>
              <a:rPr lang="en-US" altLang="zh-TW" sz="2400" dirty="0">
                <a:solidFill>
                  <a:srgbClr val="000000"/>
                </a:solidFill>
              </a:rPr>
              <a:t> be centers for </a:t>
            </a:r>
            <a:r>
              <a:rPr lang="en-US" altLang="zh-TW" sz="2400" i="1" dirty="0">
                <a:solidFill>
                  <a:srgbClr val="000000"/>
                </a:solidFill>
              </a:rPr>
              <a:t>S</a:t>
            </a:r>
            <a:r>
              <a:rPr lang="en-US" altLang="zh-TW" sz="2400" i="1" baseline="-25000" dirty="0">
                <a:solidFill>
                  <a:srgbClr val="000000"/>
                </a:solidFill>
              </a:rPr>
              <a:t>1</a:t>
            </a:r>
            <a:r>
              <a:rPr lang="en-US" altLang="zh-TW" sz="2400" i="1" dirty="0">
                <a:solidFill>
                  <a:srgbClr val="000000"/>
                </a:solidFill>
              </a:rPr>
              <a:t>, …, </a:t>
            </a:r>
            <a:r>
              <a:rPr lang="en-US" altLang="zh-TW" sz="2400" i="1" dirty="0" err="1">
                <a:solidFill>
                  <a:srgbClr val="000000"/>
                </a:solidFill>
              </a:rPr>
              <a:t>S</a:t>
            </a:r>
            <a:r>
              <a:rPr lang="en-US" altLang="zh-TW" sz="2400" i="1" baseline="-25000" dirty="0" err="1">
                <a:solidFill>
                  <a:srgbClr val="000000"/>
                </a:solidFill>
              </a:rPr>
              <a:t>l</a:t>
            </a:r>
            <a:r>
              <a:rPr lang="en-US" altLang="zh-TW" sz="2400" i="1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with each center weighted by </a:t>
            </a:r>
            <a:r>
              <a:rPr lang="en-US" altLang="zh-TW" sz="2400" dirty="0" smtClean="0">
                <a:solidFill>
                  <a:srgbClr val="000000"/>
                </a:solidFill>
              </a:rPr>
              <a:t>the number </a:t>
            </a:r>
            <a:r>
              <a:rPr lang="en-US" altLang="zh-TW" sz="2400" dirty="0">
                <a:solidFill>
                  <a:srgbClr val="000000"/>
                </a:solidFill>
              </a:rPr>
              <a:t>of points assigned to </a:t>
            </a:r>
            <a:r>
              <a:rPr lang="en-US" altLang="zh-TW" sz="2400" dirty="0" smtClean="0">
                <a:solidFill>
                  <a:srgbClr val="000000"/>
                </a:solidFill>
              </a:rPr>
              <a:t>it</a:t>
            </a:r>
          </a:p>
          <a:p>
            <a:pPr lvl="2"/>
            <a:r>
              <a:rPr lang="en-US" altLang="zh-TW" sz="2400" dirty="0" smtClean="0">
                <a:solidFill>
                  <a:srgbClr val="000000"/>
                </a:solidFill>
              </a:rPr>
              <a:t>Cluster </a:t>
            </a:r>
            <a:r>
              <a:rPr lang="en-US" altLang="zh-TW" sz="2400" i="1" dirty="0">
                <a:solidFill>
                  <a:srgbClr val="000000"/>
                </a:solidFill>
              </a:rPr>
              <a:t>S’</a:t>
            </a:r>
            <a:r>
              <a:rPr lang="en-US" altLang="zh-TW" sz="2400" dirty="0">
                <a:solidFill>
                  <a:srgbClr val="000000"/>
                </a:solidFill>
              </a:rPr>
              <a:t> to find </a:t>
            </a:r>
            <a:r>
              <a:rPr lang="en-US" altLang="zh-TW" sz="2400" i="1" dirty="0">
                <a:solidFill>
                  <a:srgbClr val="000000"/>
                </a:solidFill>
              </a:rPr>
              <a:t>k</a:t>
            </a:r>
            <a:r>
              <a:rPr lang="en-US" altLang="zh-TW" sz="2400" dirty="0">
                <a:solidFill>
                  <a:srgbClr val="000000"/>
                </a:solidFill>
              </a:rPr>
              <a:t> centers</a:t>
            </a:r>
          </a:p>
        </p:txBody>
      </p:sp>
    </p:spTree>
    <p:extLst>
      <p:ext uri="{BB962C8B-B14F-4D97-AF65-F5344CB8AC3E}">
        <p14:creationId xmlns:p14="http://schemas.microsoft.com/office/powerpoint/2010/main" val="249555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1080"/>
            <a:ext cx="12192000" cy="914400"/>
          </a:xfrm>
          <a:noFill/>
        </p:spPr>
        <p:txBody>
          <a:bodyPr lIns="92075" tIns="46038" rIns="92075" bIns="46038" anchor="ctr">
            <a:normAutofit/>
          </a:bodyPr>
          <a:lstStyle/>
          <a:p>
            <a:pPr defTabSz="914400" fontAlgn="base">
              <a:spcAft>
                <a:spcPct val="0"/>
              </a:spcAft>
            </a:pPr>
            <a:r>
              <a:rPr lang="en-US" altLang="zh-TW" sz="4000" b="1" dirty="0">
                <a:ea typeface="新細明體" panose="02020500000000000000" pitchFamily="18" charset="-120"/>
              </a:rPr>
              <a:t>Hierarchical Clustering Tree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8960" y="1282689"/>
            <a:ext cx="6904449" cy="2615543"/>
          </a:xfrm>
          <a:noFill/>
        </p:spPr>
        <p:txBody>
          <a:bodyPr lIns="92075" tIns="46038" rIns="92075" bIns="46038"/>
          <a:lstStyle/>
          <a:p>
            <a:pPr>
              <a:lnSpc>
                <a:spcPct val="110000"/>
              </a:lnSpc>
            </a:pPr>
            <a:r>
              <a:rPr lang="en-US" altLang="zh-TW" sz="2400" b="1" dirty="0">
                <a:ea typeface="新細明體" panose="02020500000000000000" pitchFamily="18" charset="-120"/>
              </a:rPr>
              <a:t>Hierarchical Clustering </a:t>
            </a:r>
            <a:r>
              <a:rPr lang="en-US" altLang="zh-TW" sz="2400" b="1" dirty="0" smtClean="0">
                <a:ea typeface="新細明體" panose="02020500000000000000" pitchFamily="18" charset="-120"/>
              </a:rPr>
              <a:t>Tree Method</a:t>
            </a:r>
            <a:r>
              <a:rPr lang="en-US" altLang="zh-TW" sz="2400" dirty="0">
                <a:ea typeface="新細明體" panose="02020500000000000000" pitchFamily="18" charset="-120"/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altLang="zh-TW" sz="2400" dirty="0" smtClean="0">
                <a:ea typeface="新細明體" panose="02020500000000000000" pitchFamily="18" charset="-120"/>
              </a:rPr>
              <a:t>Maintain </a:t>
            </a:r>
            <a:r>
              <a:rPr lang="en-US" altLang="zh-TW" sz="2400" dirty="0">
                <a:ea typeface="新細明體" panose="02020500000000000000" pitchFamily="18" charset="-120"/>
              </a:rPr>
              <a:t>at most </a:t>
            </a:r>
            <a:r>
              <a:rPr lang="en-US" altLang="zh-TW" sz="2400" i="1" dirty="0">
                <a:ea typeface="新細明體" panose="02020500000000000000" pitchFamily="18" charset="-120"/>
              </a:rPr>
              <a:t>m</a:t>
            </a:r>
            <a:r>
              <a:rPr lang="en-US" altLang="zh-TW" sz="2400" dirty="0">
                <a:ea typeface="新細明體" panose="02020500000000000000" pitchFamily="18" charset="-120"/>
              </a:rPr>
              <a:t> level-</a:t>
            </a:r>
            <a:r>
              <a:rPr lang="en-US" altLang="zh-TW" sz="2400" i="1" dirty="0" err="1">
                <a:ea typeface="新細明體" panose="02020500000000000000" pitchFamily="18" charset="-120"/>
              </a:rPr>
              <a:t>i</a:t>
            </a:r>
            <a:r>
              <a:rPr lang="en-US" altLang="zh-TW" sz="2400" dirty="0">
                <a:ea typeface="新細明體" panose="02020500000000000000" pitchFamily="18" charset="-120"/>
              </a:rPr>
              <a:t> medians</a:t>
            </a:r>
          </a:p>
          <a:p>
            <a:pPr lvl="1">
              <a:lnSpc>
                <a:spcPct val="110000"/>
              </a:lnSpc>
            </a:pPr>
            <a:r>
              <a:rPr lang="en-US" altLang="zh-TW" sz="2400" dirty="0">
                <a:ea typeface="新細明體" panose="02020500000000000000" pitchFamily="18" charset="-120"/>
              </a:rPr>
              <a:t>On seeing </a:t>
            </a:r>
            <a:r>
              <a:rPr lang="en-US" altLang="zh-TW" sz="2400" i="1" dirty="0">
                <a:ea typeface="新細明體" panose="02020500000000000000" pitchFamily="18" charset="-120"/>
              </a:rPr>
              <a:t>m</a:t>
            </a:r>
            <a:r>
              <a:rPr lang="en-US" altLang="zh-TW" sz="2400" dirty="0">
                <a:ea typeface="新細明體" panose="02020500000000000000" pitchFamily="18" charset="-120"/>
              </a:rPr>
              <a:t> of them, generate O(</a:t>
            </a:r>
            <a:r>
              <a:rPr lang="en-US" altLang="zh-TW" sz="2400" i="1" dirty="0">
                <a:ea typeface="新細明體" panose="02020500000000000000" pitchFamily="18" charset="-120"/>
              </a:rPr>
              <a:t>k</a:t>
            </a:r>
            <a:r>
              <a:rPr lang="en-US" altLang="zh-TW" sz="2400" dirty="0">
                <a:ea typeface="新細明體" panose="02020500000000000000" pitchFamily="18" charset="-120"/>
              </a:rPr>
              <a:t>) level-(</a:t>
            </a:r>
            <a:r>
              <a:rPr lang="en-US" altLang="zh-TW" sz="2400" i="1" dirty="0">
                <a:ea typeface="新細明體" panose="02020500000000000000" pitchFamily="18" charset="-120"/>
              </a:rPr>
              <a:t>i</a:t>
            </a:r>
            <a:r>
              <a:rPr lang="en-US" altLang="zh-TW" sz="2400" dirty="0">
                <a:ea typeface="新細明體" panose="02020500000000000000" pitchFamily="18" charset="-120"/>
              </a:rPr>
              <a:t>+1) medians of weight equal to the sum of the weights of the intermediate medians assigned to </a:t>
            </a:r>
            <a:r>
              <a:rPr lang="en-US" altLang="zh-TW" sz="2400" dirty="0" smtClean="0">
                <a:ea typeface="新細明體" panose="02020500000000000000" pitchFamily="18" charset="-120"/>
              </a:rPr>
              <a:t>them</a:t>
            </a:r>
            <a:endParaRPr lang="en-US" altLang="zh-TW" sz="2400" dirty="0">
              <a:ea typeface="新細明體" panose="02020500000000000000" pitchFamily="18" charset="-12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038053" y="1664199"/>
            <a:ext cx="4960891" cy="2682120"/>
            <a:chOff x="1774829" y="1844675"/>
            <a:chExt cx="9580320" cy="4836207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2063751" y="5589588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cxnSp>
          <p:nvCxnSpPr>
            <p:cNvPr id="6" name="AutoShape 6"/>
            <p:cNvCxnSpPr>
              <a:cxnSpLocks noChangeShapeType="1"/>
              <a:stCxn id="11" idx="4"/>
              <a:endCxn id="5" idx="0"/>
            </p:cNvCxnSpPr>
            <p:nvPr/>
          </p:nvCxnSpPr>
          <p:spPr bwMode="auto">
            <a:xfrm flipH="1">
              <a:off x="2171702" y="4508500"/>
              <a:ext cx="1536700" cy="10810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AutoShape 7"/>
            <p:cNvCxnSpPr>
              <a:cxnSpLocks noChangeShapeType="1"/>
              <a:stCxn id="11" idx="4"/>
              <a:endCxn id="9" idx="0"/>
            </p:cNvCxnSpPr>
            <p:nvPr/>
          </p:nvCxnSpPr>
          <p:spPr bwMode="auto">
            <a:xfrm flipH="1">
              <a:off x="2638429" y="4508500"/>
              <a:ext cx="1069975" cy="10810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AutoShape 8"/>
            <p:cNvCxnSpPr>
              <a:cxnSpLocks noChangeShapeType="1"/>
              <a:stCxn id="11" idx="4"/>
              <a:endCxn id="10" idx="0"/>
            </p:cNvCxnSpPr>
            <p:nvPr/>
          </p:nvCxnSpPr>
          <p:spPr bwMode="auto">
            <a:xfrm flipH="1">
              <a:off x="3167066" y="4508500"/>
              <a:ext cx="541337" cy="10810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2530475" y="5589588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3059115" y="5589588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3600450" y="4292600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4295775" y="5589588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4824415" y="5589588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3694115" y="5576888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4151315" y="4292600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auto">
            <a:xfrm>
              <a:off x="4872039" y="4292600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cxnSp>
          <p:nvCxnSpPr>
            <p:cNvPr id="17" name="AutoShape 17"/>
            <p:cNvCxnSpPr>
              <a:cxnSpLocks noChangeShapeType="1"/>
              <a:stCxn id="15" idx="4"/>
              <a:endCxn id="14" idx="0"/>
            </p:cNvCxnSpPr>
            <p:nvPr/>
          </p:nvCxnSpPr>
          <p:spPr bwMode="auto">
            <a:xfrm flipH="1">
              <a:off x="3802063" y="4508500"/>
              <a:ext cx="457200" cy="10683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18"/>
            <p:cNvCxnSpPr>
              <a:cxnSpLocks noChangeShapeType="1"/>
              <a:stCxn id="16" idx="4"/>
              <a:endCxn id="12" idx="0"/>
            </p:cNvCxnSpPr>
            <p:nvPr/>
          </p:nvCxnSpPr>
          <p:spPr bwMode="auto">
            <a:xfrm flipH="1">
              <a:off x="4403729" y="4508500"/>
              <a:ext cx="576263" cy="10810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19"/>
            <p:cNvCxnSpPr>
              <a:cxnSpLocks noChangeShapeType="1"/>
              <a:stCxn id="16" idx="4"/>
              <a:endCxn id="13" idx="0"/>
            </p:cNvCxnSpPr>
            <p:nvPr/>
          </p:nvCxnSpPr>
          <p:spPr bwMode="auto">
            <a:xfrm flipH="1">
              <a:off x="4932366" y="4508500"/>
              <a:ext cx="47625" cy="10810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Oval 20"/>
            <p:cNvSpPr>
              <a:spLocks noChangeArrowheads="1"/>
            </p:cNvSpPr>
            <p:nvPr/>
          </p:nvSpPr>
          <p:spPr bwMode="auto">
            <a:xfrm>
              <a:off x="5160963" y="5589588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auto">
            <a:xfrm>
              <a:off x="5689602" y="5589588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auto">
            <a:xfrm>
              <a:off x="5303839" y="4292600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cxnSp>
          <p:nvCxnSpPr>
            <p:cNvPr id="23" name="AutoShape 23"/>
            <p:cNvCxnSpPr>
              <a:cxnSpLocks noChangeShapeType="1"/>
              <a:stCxn id="22" idx="4"/>
              <a:endCxn id="20" idx="0"/>
            </p:cNvCxnSpPr>
            <p:nvPr/>
          </p:nvCxnSpPr>
          <p:spPr bwMode="auto">
            <a:xfrm flipH="1">
              <a:off x="5268916" y="4508500"/>
              <a:ext cx="142875" cy="10810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24"/>
            <p:cNvCxnSpPr>
              <a:cxnSpLocks noChangeShapeType="1"/>
              <a:stCxn id="22" idx="4"/>
              <a:endCxn id="21" idx="0"/>
            </p:cNvCxnSpPr>
            <p:nvPr/>
          </p:nvCxnSpPr>
          <p:spPr bwMode="auto">
            <a:xfrm>
              <a:off x="5411789" y="4508500"/>
              <a:ext cx="385763" cy="10810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Oval 25"/>
            <p:cNvSpPr>
              <a:spLocks noChangeArrowheads="1"/>
            </p:cNvSpPr>
            <p:nvPr/>
          </p:nvSpPr>
          <p:spPr bwMode="auto">
            <a:xfrm>
              <a:off x="4656139" y="3357563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Oval 26"/>
            <p:cNvSpPr>
              <a:spLocks noChangeArrowheads="1"/>
            </p:cNvSpPr>
            <p:nvPr/>
          </p:nvSpPr>
          <p:spPr bwMode="auto">
            <a:xfrm>
              <a:off x="5375275" y="3357563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auto">
            <a:xfrm>
              <a:off x="6024563" y="3357563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auto">
            <a:xfrm>
              <a:off x="6672263" y="3357563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cxnSp>
          <p:nvCxnSpPr>
            <p:cNvPr id="29" name="AutoShape 29"/>
            <p:cNvCxnSpPr>
              <a:cxnSpLocks noChangeShapeType="1"/>
              <a:stCxn id="11" idx="0"/>
              <a:endCxn id="25" idx="4"/>
            </p:cNvCxnSpPr>
            <p:nvPr/>
          </p:nvCxnSpPr>
          <p:spPr bwMode="auto">
            <a:xfrm flipV="1">
              <a:off x="3708400" y="3573468"/>
              <a:ext cx="1055688" cy="719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AutoShape 30"/>
            <p:cNvCxnSpPr>
              <a:cxnSpLocks noChangeShapeType="1"/>
              <a:stCxn id="15" idx="0"/>
              <a:endCxn id="25" idx="4"/>
            </p:cNvCxnSpPr>
            <p:nvPr/>
          </p:nvCxnSpPr>
          <p:spPr bwMode="auto">
            <a:xfrm flipV="1">
              <a:off x="4259266" y="3573468"/>
              <a:ext cx="504825" cy="719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AutoShape 31"/>
            <p:cNvCxnSpPr>
              <a:cxnSpLocks noChangeShapeType="1"/>
              <a:stCxn id="16" idx="0"/>
              <a:endCxn id="26" idx="4"/>
            </p:cNvCxnSpPr>
            <p:nvPr/>
          </p:nvCxnSpPr>
          <p:spPr bwMode="auto">
            <a:xfrm flipV="1">
              <a:off x="4979991" y="3573468"/>
              <a:ext cx="503237" cy="719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AutoShape 32"/>
            <p:cNvCxnSpPr>
              <a:cxnSpLocks noChangeShapeType="1"/>
              <a:stCxn id="22" idx="0"/>
              <a:endCxn id="26" idx="4"/>
            </p:cNvCxnSpPr>
            <p:nvPr/>
          </p:nvCxnSpPr>
          <p:spPr bwMode="auto">
            <a:xfrm flipV="1">
              <a:off x="5411791" y="3573468"/>
              <a:ext cx="71437" cy="719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AutoShape 33"/>
            <p:cNvCxnSpPr>
              <a:cxnSpLocks noChangeShapeType="1"/>
              <a:stCxn id="25" idx="0"/>
              <a:endCxn id="59" idx="4"/>
            </p:cNvCxnSpPr>
            <p:nvPr/>
          </p:nvCxnSpPr>
          <p:spPr bwMode="auto">
            <a:xfrm flipV="1">
              <a:off x="4764090" y="2060575"/>
              <a:ext cx="1008063" cy="12969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AutoShape 34"/>
            <p:cNvCxnSpPr>
              <a:cxnSpLocks noChangeShapeType="1"/>
              <a:stCxn id="26" idx="0"/>
              <a:endCxn id="59" idx="4"/>
            </p:cNvCxnSpPr>
            <p:nvPr/>
          </p:nvCxnSpPr>
          <p:spPr bwMode="auto">
            <a:xfrm flipV="1">
              <a:off x="5483228" y="2060575"/>
              <a:ext cx="288925" cy="12969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" name="Oval 35"/>
            <p:cNvSpPr>
              <a:spLocks noChangeArrowheads="1"/>
            </p:cNvSpPr>
            <p:nvPr/>
          </p:nvSpPr>
          <p:spPr bwMode="auto">
            <a:xfrm>
              <a:off x="6383339" y="5589588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auto">
            <a:xfrm>
              <a:off x="6850063" y="5589588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auto">
            <a:xfrm>
              <a:off x="7378702" y="5589588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8" name="Oval 38"/>
            <p:cNvSpPr>
              <a:spLocks noChangeArrowheads="1"/>
            </p:cNvSpPr>
            <p:nvPr/>
          </p:nvSpPr>
          <p:spPr bwMode="auto">
            <a:xfrm>
              <a:off x="8615363" y="5589588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9" name="Oval 39"/>
            <p:cNvSpPr>
              <a:spLocks noChangeArrowheads="1"/>
            </p:cNvSpPr>
            <p:nvPr/>
          </p:nvSpPr>
          <p:spPr bwMode="auto">
            <a:xfrm>
              <a:off x="9144002" y="5589588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0" name="Oval 40"/>
            <p:cNvSpPr>
              <a:spLocks noChangeArrowheads="1"/>
            </p:cNvSpPr>
            <p:nvPr/>
          </p:nvSpPr>
          <p:spPr bwMode="auto">
            <a:xfrm>
              <a:off x="8013702" y="5576888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auto">
            <a:xfrm>
              <a:off x="9480551" y="5589588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auto">
            <a:xfrm>
              <a:off x="10009190" y="5589588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auto">
            <a:xfrm>
              <a:off x="6624639" y="4292600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Oval 44"/>
            <p:cNvSpPr>
              <a:spLocks noChangeArrowheads="1"/>
            </p:cNvSpPr>
            <p:nvPr/>
          </p:nvSpPr>
          <p:spPr bwMode="auto">
            <a:xfrm>
              <a:off x="7175502" y="4292600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auto">
            <a:xfrm>
              <a:off x="7896227" y="4292600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6" name="Oval 46"/>
            <p:cNvSpPr>
              <a:spLocks noChangeArrowheads="1"/>
            </p:cNvSpPr>
            <p:nvPr/>
          </p:nvSpPr>
          <p:spPr bwMode="auto">
            <a:xfrm>
              <a:off x="8328027" y="4292600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cxnSp>
          <p:nvCxnSpPr>
            <p:cNvPr id="47" name="AutoShape 47"/>
            <p:cNvCxnSpPr>
              <a:cxnSpLocks noChangeShapeType="1"/>
              <a:stCxn id="43" idx="4"/>
              <a:endCxn id="35" idx="0"/>
            </p:cNvCxnSpPr>
            <p:nvPr/>
          </p:nvCxnSpPr>
          <p:spPr bwMode="auto">
            <a:xfrm flipH="1">
              <a:off x="6491290" y="4508500"/>
              <a:ext cx="241300" cy="10810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AutoShape 48"/>
            <p:cNvCxnSpPr>
              <a:cxnSpLocks noChangeShapeType="1"/>
              <a:stCxn id="43" idx="4"/>
              <a:endCxn id="36" idx="0"/>
            </p:cNvCxnSpPr>
            <p:nvPr/>
          </p:nvCxnSpPr>
          <p:spPr bwMode="auto">
            <a:xfrm>
              <a:off x="6732592" y="4508500"/>
              <a:ext cx="225425" cy="10810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AutoShape 49"/>
            <p:cNvCxnSpPr>
              <a:cxnSpLocks noChangeShapeType="1"/>
              <a:stCxn id="43" idx="4"/>
              <a:endCxn id="37" idx="0"/>
            </p:cNvCxnSpPr>
            <p:nvPr/>
          </p:nvCxnSpPr>
          <p:spPr bwMode="auto">
            <a:xfrm>
              <a:off x="6732590" y="4508500"/>
              <a:ext cx="754063" cy="10810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AutoShape 50"/>
            <p:cNvCxnSpPr>
              <a:cxnSpLocks noChangeShapeType="1"/>
              <a:stCxn id="44" idx="4"/>
              <a:endCxn id="40" idx="0"/>
            </p:cNvCxnSpPr>
            <p:nvPr/>
          </p:nvCxnSpPr>
          <p:spPr bwMode="auto">
            <a:xfrm>
              <a:off x="7283449" y="4508500"/>
              <a:ext cx="838200" cy="10683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AutoShape 51"/>
            <p:cNvCxnSpPr>
              <a:cxnSpLocks noChangeShapeType="1"/>
              <a:stCxn id="45" idx="4"/>
              <a:endCxn id="38" idx="0"/>
            </p:cNvCxnSpPr>
            <p:nvPr/>
          </p:nvCxnSpPr>
          <p:spPr bwMode="auto">
            <a:xfrm>
              <a:off x="8004176" y="4508500"/>
              <a:ext cx="719139" cy="10810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AutoShape 52"/>
            <p:cNvCxnSpPr>
              <a:cxnSpLocks noChangeShapeType="1"/>
              <a:stCxn id="46" idx="4"/>
              <a:endCxn id="39" idx="0"/>
            </p:cNvCxnSpPr>
            <p:nvPr/>
          </p:nvCxnSpPr>
          <p:spPr bwMode="auto">
            <a:xfrm>
              <a:off x="8435979" y="4508500"/>
              <a:ext cx="815975" cy="10810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AutoShape 53"/>
            <p:cNvCxnSpPr>
              <a:cxnSpLocks noChangeShapeType="1"/>
              <a:stCxn id="46" idx="4"/>
              <a:endCxn id="41" idx="0"/>
            </p:cNvCxnSpPr>
            <p:nvPr/>
          </p:nvCxnSpPr>
          <p:spPr bwMode="auto">
            <a:xfrm>
              <a:off x="8435976" y="4508500"/>
              <a:ext cx="1152525" cy="10810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AutoShape 54"/>
            <p:cNvCxnSpPr>
              <a:cxnSpLocks noChangeShapeType="1"/>
              <a:stCxn id="46" idx="4"/>
              <a:endCxn id="42" idx="0"/>
            </p:cNvCxnSpPr>
            <p:nvPr/>
          </p:nvCxnSpPr>
          <p:spPr bwMode="auto">
            <a:xfrm>
              <a:off x="8435977" y="4508500"/>
              <a:ext cx="1681163" cy="10810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AutoShape 55"/>
            <p:cNvCxnSpPr>
              <a:cxnSpLocks noChangeShapeType="1"/>
              <a:stCxn id="27" idx="4"/>
              <a:endCxn id="43" idx="0"/>
            </p:cNvCxnSpPr>
            <p:nvPr/>
          </p:nvCxnSpPr>
          <p:spPr bwMode="auto">
            <a:xfrm>
              <a:off x="6132516" y="3573468"/>
              <a:ext cx="600075" cy="719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AutoShape 56"/>
            <p:cNvCxnSpPr>
              <a:cxnSpLocks noChangeShapeType="1"/>
              <a:stCxn id="28" idx="4"/>
              <a:endCxn id="44" idx="0"/>
            </p:cNvCxnSpPr>
            <p:nvPr/>
          </p:nvCxnSpPr>
          <p:spPr bwMode="auto">
            <a:xfrm>
              <a:off x="6780215" y="3573468"/>
              <a:ext cx="503237" cy="719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AutoShape 57"/>
            <p:cNvCxnSpPr>
              <a:cxnSpLocks noChangeShapeType="1"/>
              <a:stCxn id="28" idx="4"/>
              <a:endCxn id="45" idx="0"/>
            </p:cNvCxnSpPr>
            <p:nvPr/>
          </p:nvCxnSpPr>
          <p:spPr bwMode="auto">
            <a:xfrm>
              <a:off x="6780213" y="3573468"/>
              <a:ext cx="1223963" cy="719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AutoShape 58"/>
            <p:cNvCxnSpPr>
              <a:cxnSpLocks noChangeShapeType="1"/>
              <a:stCxn id="28" idx="4"/>
              <a:endCxn id="46" idx="0"/>
            </p:cNvCxnSpPr>
            <p:nvPr/>
          </p:nvCxnSpPr>
          <p:spPr bwMode="auto">
            <a:xfrm>
              <a:off x="6780213" y="3573468"/>
              <a:ext cx="1655763" cy="7191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9" name="Oval 59"/>
            <p:cNvSpPr>
              <a:spLocks noChangeArrowheads="1"/>
            </p:cNvSpPr>
            <p:nvPr/>
          </p:nvSpPr>
          <p:spPr bwMode="auto">
            <a:xfrm>
              <a:off x="5664202" y="1844675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60" name="Oval 60"/>
            <p:cNvSpPr>
              <a:spLocks noChangeArrowheads="1"/>
            </p:cNvSpPr>
            <p:nvPr/>
          </p:nvSpPr>
          <p:spPr bwMode="auto">
            <a:xfrm>
              <a:off x="6240463" y="1844675"/>
              <a:ext cx="215900" cy="215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cxnSp>
          <p:nvCxnSpPr>
            <p:cNvPr id="61" name="AutoShape 61"/>
            <p:cNvCxnSpPr>
              <a:cxnSpLocks noChangeShapeType="1"/>
              <a:stCxn id="27" idx="0"/>
              <a:endCxn id="60" idx="4"/>
            </p:cNvCxnSpPr>
            <p:nvPr/>
          </p:nvCxnSpPr>
          <p:spPr bwMode="auto">
            <a:xfrm flipV="1">
              <a:off x="6132515" y="2060575"/>
              <a:ext cx="215900" cy="12969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AutoShape 62"/>
            <p:cNvCxnSpPr>
              <a:cxnSpLocks noChangeShapeType="1"/>
              <a:stCxn id="28" idx="0"/>
              <a:endCxn id="60" idx="4"/>
            </p:cNvCxnSpPr>
            <p:nvPr/>
          </p:nvCxnSpPr>
          <p:spPr bwMode="auto">
            <a:xfrm flipH="1" flipV="1">
              <a:off x="6348413" y="2060575"/>
              <a:ext cx="431800" cy="12969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3" name="Text Box 63"/>
            <p:cNvSpPr txBox="1">
              <a:spLocks noChangeArrowheads="1"/>
            </p:cNvSpPr>
            <p:nvPr/>
          </p:nvSpPr>
          <p:spPr bwMode="auto">
            <a:xfrm>
              <a:off x="5448301" y="5949952"/>
              <a:ext cx="2632573" cy="730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800" b="1" dirty="0">
                  <a:solidFill>
                    <a:srgbClr val="000000"/>
                  </a:solidFill>
                  <a:latin typeface="Calibri"/>
                </a:rPr>
                <a:t>data points</a:t>
              </a:r>
            </a:p>
          </p:txBody>
        </p:sp>
        <p:sp>
          <p:nvSpPr>
            <p:cNvPr id="64" name="Text Box 64"/>
            <p:cNvSpPr txBox="1">
              <a:spLocks noChangeArrowheads="1"/>
            </p:cNvSpPr>
            <p:nvPr/>
          </p:nvSpPr>
          <p:spPr bwMode="auto">
            <a:xfrm>
              <a:off x="7892141" y="4400551"/>
              <a:ext cx="3392717" cy="730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800" b="1" dirty="0">
                  <a:solidFill>
                    <a:srgbClr val="000000"/>
                  </a:solidFill>
                  <a:latin typeface="Calibri"/>
                </a:rPr>
                <a:t>level-</a:t>
              </a:r>
              <a:r>
                <a:rPr kumimoji="1" lang="en-US" altLang="zh-TW" sz="1800" b="1" dirty="0" err="1">
                  <a:solidFill>
                    <a:srgbClr val="000000"/>
                  </a:solidFill>
                  <a:latin typeface="Calibri"/>
                </a:rPr>
                <a:t>i</a:t>
              </a:r>
              <a:r>
                <a:rPr kumimoji="1" lang="en-US" altLang="zh-TW" sz="1800" b="1" dirty="0">
                  <a:solidFill>
                    <a:srgbClr val="000000"/>
                  </a:solidFill>
                  <a:latin typeface="Calibri"/>
                </a:rPr>
                <a:t> medians</a:t>
              </a:r>
            </a:p>
          </p:txBody>
        </p:sp>
        <p:sp>
          <p:nvSpPr>
            <p:cNvPr id="65" name="Text Box 65"/>
            <p:cNvSpPr txBox="1">
              <a:spLocks noChangeArrowheads="1"/>
            </p:cNvSpPr>
            <p:nvPr/>
          </p:nvSpPr>
          <p:spPr bwMode="auto">
            <a:xfrm>
              <a:off x="7175501" y="3284537"/>
              <a:ext cx="4179648" cy="730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1800" b="1" dirty="0">
                  <a:solidFill>
                    <a:srgbClr val="000000"/>
                  </a:solidFill>
                  <a:latin typeface="Calibri"/>
                </a:rPr>
                <a:t>level-(i+1) medians</a:t>
              </a:r>
            </a:p>
          </p:txBody>
        </p:sp>
        <p:sp>
          <p:nvSpPr>
            <p:cNvPr id="66" name="Rectangle 66"/>
            <p:cNvSpPr>
              <a:spLocks noChangeArrowheads="1"/>
            </p:cNvSpPr>
            <p:nvPr/>
          </p:nvSpPr>
          <p:spPr bwMode="auto">
            <a:xfrm>
              <a:off x="1774829" y="5516563"/>
              <a:ext cx="4321175" cy="3603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67" name="Rectangle 67"/>
            <p:cNvSpPr>
              <a:spLocks noChangeArrowheads="1"/>
            </p:cNvSpPr>
            <p:nvPr/>
          </p:nvSpPr>
          <p:spPr bwMode="auto">
            <a:xfrm>
              <a:off x="6238879" y="5516563"/>
              <a:ext cx="4321175" cy="3603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68" name="Rectangle 3"/>
          <p:cNvSpPr txBox="1">
            <a:spLocks noChangeArrowheads="1"/>
          </p:cNvSpPr>
          <p:nvPr/>
        </p:nvSpPr>
        <p:spPr>
          <a:xfrm>
            <a:off x="611748" y="4042610"/>
            <a:ext cx="10602078" cy="2189748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sz="2400" dirty="0" smtClean="0">
                <a:solidFill>
                  <a:srgbClr val="000000"/>
                </a:solidFill>
              </a:rPr>
              <a:t>Concerns: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 smtClean="0">
                <a:solidFill>
                  <a:srgbClr val="000000"/>
                </a:solidFill>
              </a:rPr>
              <a:t>Quality will suffer for evolving data streams (maintaining only </a:t>
            </a:r>
            <a:r>
              <a:rPr lang="en-US" altLang="en-US" sz="2400" i="1" dirty="0" smtClean="0">
                <a:solidFill>
                  <a:srgbClr val="000000"/>
                </a:solidFill>
              </a:rPr>
              <a:t>m </a:t>
            </a:r>
            <a:r>
              <a:rPr lang="en-US" altLang="en-US" sz="2400" dirty="0" smtClean="0">
                <a:solidFill>
                  <a:srgbClr val="000000"/>
                </a:solidFill>
              </a:rPr>
              <a:t>level-</a:t>
            </a:r>
            <a:r>
              <a:rPr lang="en-US" altLang="en-US" sz="2400" i="1" dirty="0" err="1" smtClean="0">
                <a:solidFill>
                  <a:srgbClr val="000000"/>
                </a:solidFill>
              </a:rPr>
              <a:t>i</a:t>
            </a:r>
            <a:r>
              <a:rPr lang="en-US" altLang="en-US" sz="2400" dirty="0" smtClean="0">
                <a:solidFill>
                  <a:srgbClr val="000000"/>
                </a:solidFill>
              </a:rPr>
              <a:t> medians)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 smtClean="0">
                <a:solidFill>
                  <a:srgbClr val="000000"/>
                </a:solidFill>
              </a:rPr>
              <a:t>Limited functionality in discovering and exploring clusters over different portions of the stream over time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09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12820" y="108284"/>
            <a:ext cx="11417969" cy="1034716"/>
          </a:xfrm>
          <a:noFill/>
        </p:spPr>
        <p:txBody>
          <a:bodyPr lIns="92075" tIns="46038" rIns="92075" bIns="46038" anchor="ctr">
            <a:noAutofit/>
          </a:bodyPr>
          <a:lstStyle/>
          <a:p>
            <a:pPr defTabSz="914400" fontAlgn="base">
              <a:spcAft>
                <a:spcPct val="0"/>
              </a:spcAft>
            </a:pPr>
            <a:r>
              <a:rPr lang="en-US" altLang="en-US" sz="4000" b="1" dirty="0" err="1"/>
              <a:t>CluStream</a:t>
            </a:r>
            <a:r>
              <a:rPr lang="en-US" altLang="en-US" sz="4000" b="1" dirty="0"/>
              <a:t>: A Framework for Clustering Evolving Data Streams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802" y="1170156"/>
            <a:ext cx="11270114" cy="5181600"/>
          </a:xfrm>
          <a:noFill/>
        </p:spPr>
        <p:txBody>
          <a:bodyPr lIns="92075" tIns="46038" rIns="92075" bIns="46038"/>
          <a:lstStyle/>
          <a:p>
            <a:r>
              <a:rPr lang="en-US" altLang="en-US" sz="2400" dirty="0" smtClean="0"/>
              <a:t>C</a:t>
            </a:r>
            <a:r>
              <a:rPr lang="en-US" altLang="en-US" sz="2400" dirty="0"/>
              <a:t>. Aggarwal, J. Han, J. Wang, P. S. Yu, </a:t>
            </a:r>
            <a:r>
              <a:rPr lang="en-US" altLang="en-US" sz="2400" dirty="0" smtClean="0"/>
              <a:t>A </a:t>
            </a:r>
            <a:r>
              <a:rPr lang="en-US" altLang="en-US" sz="2400" dirty="0"/>
              <a:t>Framework for Clustering </a:t>
            </a:r>
            <a:r>
              <a:rPr lang="en-US" altLang="en-US" sz="2400" dirty="0" smtClean="0"/>
              <a:t>Data Streams,</a:t>
            </a:r>
            <a:r>
              <a:rPr lang="en-US" altLang="en-US" sz="2400" dirty="0"/>
              <a:t>  </a:t>
            </a:r>
            <a:r>
              <a:rPr lang="en-US" altLang="en-US" sz="2400" dirty="0" smtClean="0"/>
              <a:t>VLDB'03</a:t>
            </a:r>
          </a:p>
          <a:p>
            <a:r>
              <a:rPr lang="en-US" altLang="en-US" sz="2400" dirty="0" smtClean="0">
                <a:solidFill>
                  <a:srgbClr val="000000"/>
                </a:solidFill>
              </a:rPr>
              <a:t>Design goal of </a:t>
            </a:r>
            <a:r>
              <a:rPr lang="en-US" altLang="en-US" sz="2400" dirty="0" err="1">
                <a:solidFill>
                  <a:srgbClr val="000000"/>
                </a:solidFill>
              </a:rPr>
              <a:t>CluStream</a:t>
            </a:r>
            <a:endParaRPr lang="en-US" altLang="en-US" sz="2400" dirty="0" smtClean="0">
              <a:solidFill>
                <a:srgbClr val="000000"/>
              </a:solidFill>
            </a:endParaRPr>
          </a:p>
          <a:p>
            <a:pPr lvl="1"/>
            <a:r>
              <a:rPr lang="en-US" altLang="en-US" sz="2400" dirty="0" smtClean="0">
                <a:solidFill>
                  <a:srgbClr val="000000"/>
                </a:solidFill>
              </a:rPr>
              <a:t>High </a:t>
            </a:r>
            <a:r>
              <a:rPr lang="en-US" altLang="en-US" sz="2400" dirty="0">
                <a:solidFill>
                  <a:srgbClr val="000000"/>
                </a:solidFill>
              </a:rPr>
              <a:t>quality for clustering evolving data streams with </a:t>
            </a:r>
            <a:r>
              <a:rPr lang="en-US" altLang="en-US" sz="2400" dirty="0" smtClean="0">
                <a:solidFill>
                  <a:srgbClr val="000000"/>
                </a:solidFill>
              </a:rPr>
              <a:t>rich functionality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</a:rPr>
              <a:t>S</a:t>
            </a:r>
            <a:r>
              <a:rPr lang="en-US" altLang="en-US" sz="2400" dirty="0" smtClean="0">
                <a:solidFill>
                  <a:srgbClr val="000000"/>
                </a:solidFill>
              </a:rPr>
              <a:t>tream mining:  One-pass </a:t>
            </a:r>
            <a:r>
              <a:rPr lang="en-US" altLang="en-US" sz="2400" dirty="0">
                <a:solidFill>
                  <a:srgbClr val="000000"/>
                </a:solidFill>
              </a:rPr>
              <a:t>over the </a:t>
            </a:r>
            <a:r>
              <a:rPr lang="en-US" altLang="en-US" sz="2400" dirty="0" smtClean="0">
                <a:solidFill>
                  <a:srgbClr val="000000"/>
                </a:solidFill>
              </a:rPr>
              <a:t>stream data, limited </a:t>
            </a:r>
            <a:r>
              <a:rPr lang="en-US" altLang="en-US" sz="2400" dirty="0">
                <a:solidFill>
                  <a:srgbClr val="000000"/>
                </a:solidFill>
              </a:rPr>
              <a:t>space </a:t>
            </a:r>
            <a:r>
              <a:rPr lang="en-US" altLang="en-US" sz="2400" dirty="0" smtClean="0">
                <a:solidFill>
                  <a:srgbClr val="000000"/>
                </a:solidFill>
              </a:rPr>
              <a:t>usage, high efficiency</a:t>
            </a:r>
          </a:p>
          <a:p>
            <a:r>
              <a:rPr lang="en-US" altLang="en-US" sz="2400" dirty="0" smtClean="0"/>
              <a:t>The </a:t>
            </a:r>
            <a:r>
              <a:rPr lang="en-US" altLang="en-US" sz="2400" dirty="0" err="1">
                <a:solidFill>
                  <a:srgbClr val="000000"/>
                </a:solidFill>
              </a:rPr>
              <a:t>CluStream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dirty="0" smtClean="0"/>
              <a:t>Methodology</a:t>
            </a:r>
            <a:endParaRPr lang="en-US" altLang="en-US" sz="2400" dirty="0"/>
          </a:p>
          <a:p>
            <a:pPr lvl="1"/>
            <a:r>
              <a:rPr lang="en-US" altLang="en-US" sz="2400" b="1" dirty="0"/>
              <a:t>Tilted time frame work</a:t>
            </a:r>
            <a:r>
              <a:rPr lang="en-US" altLang="en-US" sz="2400" dirty="0"/>
              <a:t>: </a:t>
            </a:r>
            <a:r>
              <a:rPr lang="en-US" altLang="en-US" sz="2400" dirty="0" smtClean="0"/>
              <a:t>otherwise, will lose dynamic </a:t>
            </a:r>
            <a:r>
              <a:rPr lang="en-US" altLang="en-US" sz="2400" dirty="0"/>
              <a:t>changes </a:t>
            </a:r>
            <a:endParaRPr lang="en-US" altLang="en-US" sz="2400" dirty="0" smtClean="0"/>
          </a:p>
          <a:p>
            <a:pPr lvl="1"/>
            <a:r>
              <a:rPr lang="en-US" altLang="en-US" sz="2400" b="1" dirty="0" smtClean="0"/>
              <a:t>Micro-clustering</a:t>
            </a:r>
            <a:r>
              <a:rPr lang="en-US" altLang="en-US" sz="2400" dirty="0"/>
              <a:t>: better quality than </a:t>
            </a:r>
            <a:r>
              <a:rPr lang="en-US" altLang="en-US" sz="2400" i="1" dirty="0"/>
              <a:t>k-means</a:t>
            </a:r>
            <a:r>
              <a:rPr lang="en-US" altLang="en-US" sz="2400" dirty="0"/>
              <a:t>/</a:t>
            </a:r>
            <a:r>
              <a:rPr lang="en-US" altLang="en-US" sz="2400" i="1" dirty="0"/>
              <a:t>k-median</a:t>
            </a:r>
            <a:r>
              <a:rPr lang="en-US" altLang="en-US" sz="2400" dirty="0"/>
              <a:t> </a:t>
            </a:r>
          </a:p>
          <a:p>
            <a:pPr lvl="2"/>
            <a:r>
              <a:rPr lang="en-US" altLang="en-US" sz="2400" dirty="0" smtClean="0"/>
              <a:t>Incremental</a:t>
            </a:r>
            <a:r>
              <a:rPr lang="en-US" altLang="en-US" sz="2400" dirty="0"/>
              <a:t>, online </a:t>
            </a:r>
            <a:r>
              <a:rPr lang="en-US" altLang="en-US" sz="2400" dirty="0" smtClean="0"/>
              <a:t>processing, </a:t>
            </a:r>
            <a:r>
              <a:rPr lang="en-US" altLang="en-US" sz="2400" dirty="0"/>
              <a:t>and </a:t>
            </a:r>
            <a:r>
              <a:rPr lang="en-US" altLang="en-US" sz="2400" dirty="0" smtClean="0"/>
              <a:t>maintenance</a:t>
            </a:r>
            <a:endParaRPr lang="en-US" altLang="en-US" sz="2400" dirty="0"/>
          </a:p>
          <a:p>
            <a:pPr lvl="1"/>
            <a:r>
              <a:rPr lang="en-US" altLang="en-US" sz="2400" b="1" dirty="0"/>
              <a:t>Two stages: micro-clustering and macro-clustering</a:t>
            </a:r>
          </a:p>
          <a:p>
            <a:pPr lvl="2"/>
            <a:r>
              <a:rPr lang="en-US" altLang="en-US" sz="2400" dirty="0"/>
              <a:t>With </a:t>
            </a:r>
            <a:r>
              <a:rPr lang="en-US" altLang="en-US" sz="2400" i="1" dirty="0"/>
              <a:t>limited </a:t>
            </a:r>
            <a:r>
              <a:rPr lang="en-US" altLang="en-US" sz="2400" i="1" dirty="0" smtClean="0"/>
              <a:t>overhead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to achieve high efficiency, scalability, quality of </a:t>
            </a:r>
            <a:r>
              <a:rPr lang="en-US" altLang="en-US" sz="2400" dirty="0" smtClean="0"/>
              <a:t>results, </a:t>
            </a:r>
            <a:r>
              <a:rPr lang="en-US" altLang="en-US" sz="2400" dirty="0"/>
              <a:t>and power of evolution/change detection</a:t>
            </a:r>
          </a:p>
        </p:txBody>
      </p:sp>
    </p:spTree>
    <p:extLst>
      <p:ext uri="{BB962C8B-B14F-4D97-AF65-F5344CB8AC3E}">
        <p14:creationId xmlns:p14="http://schemas.microsoft.com/office/powerpoint/2010/main" val="192788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5"/>
            <a:ext cx="12192000" cy="866775"/>
          </a:xfrm>
          <a:noFill/>
        </p:spPr>
        <p:txBody>
          <a:bodyPr lIns="92075" tIns="46038" rIns="92075" bIns="46038" anchor="ctr">
            <a:normAutofit/>
          </a:bodyPr>
          <a:lstStyle/>
          <a:p>
            <a:pPr defTabSz="914400" fontAlgn="base">
              <a:spcAft>
                <a:spcPct val="0"/>
              </a:spcAft>
            </a:pPr>
            <a:r>
              <a:rPr lang="en-US" altLang="en-US" sz="4000" b="1" dirty="0" smtClean="0"/>
              <a:t>Pyramidal Tilted Time Frame Adopted by </a:t>
            </a:r>
            <a:r>
              <a:rPr lang="en-US" altLang="en-US" sz="4000" b="1" dirty="0" err="1" smtClean="0"/>
              <a:t>CluStream</a:t>
            </a:r>
            <a:endParaRPr lang="en-US" altLang="en-US" sz="4000" b="1" dirty="0"/>
          </a:p>
        </p:txBody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8036" y="1184136"/>
            <a:ext cx="6974554" cy="2844492"/>
          </a:xfrm>
        </p:spPr>
        <p:txBody>
          <a:bodyPr lIns="92075" tIns="46038" rIns="92075" bIns="46038"/>
          <a:lstStyle/>
          <a:p>
            <a:r>
              <a:rPr lang="en-US" altLang="en-US" sz="2400" b="1" dirty="0"/>
              <a:t>Pyramidal tilted time frame:</a:t>
            </a:r>
          </a:p>
          <a:p>
            <a:pPr lvl="1"/>
            <a:r>
              <a:rPr lang="en-US" altLang="en-US" sz="2400" dirty="0"/>
              <a:t>Example: Suppose there are </a:t>
            </a:r>
            <a:r>
              <a:rPr lang="en-US" altLang="en-US" sz="2400" dirty="0" smtClean="0"/>
              <a:t>six </a:t>
            </a:r>
            <a:r>
              <a:rPr lang="en-US" altLang="en-US" sz="2400" dirty="0"/>
              <a:t>frames </a:t>
            </a:r>
            <a:r>
              <a:rPr lang="en-US" altLang="en-US" sz="2400" dirty="0" smtClean="0"/>
              <a:t>(d = 5) and </a:t>
            </a:r>
            <a:r>
              <a:rPr lang="en-US" altLang="en-US" sz="2400" dirty="0"/>
              <a:t>each takes </a:t>
            </a:r>
            <a:r>
              <a:rPr lang="en-US" altLang="en-US" sz="2400" dirty="0" smtClean="0"/>
              <a:t>a maximal of three </a:t>
            </a:r>
            <a:r>
              <a:rPr lang="en-US" altLang="en-US" sz="2400" dirty="0"/>
              <a:t>snapshots</a:t>
            </a:r>
          </a:p>
          <a:p>
            <a:pPr lvl="1"/>
            <a:r>
              <a:rPr lang="en-US" altLang="en-US" sz="2400" dirty="0"/>
              <a:t>Given a snapshot number </a:t>
            </a:r>
            <a:r>
              <a:rPr lang="en-US" altLang="en-US" sz="2400" i="1" dirty="0" smtClean="0"/>
              <a:t>N</a:t>
            </a:r>
            <a:endParaRPr lang="en-US" altLang="en-US" sz="2400" dirty="0" smtClean="0"/>
          </a:p>
          <a:p>
            <a:pPr lvl="2"/>
            <a:r>
              <a:rPr lang="en-US" altLang="en-US" sz="2400" dirty="0" smtClean="0"/>
              <a:t>If </a:t>
            </a:r>
            <a:r>
              <a:rPr lang="en-US" altLang="en-US" sz="2400" i="1" dirty="0"/>
              <a:t>N</a:t>
            </a:r>
            <a:r>
              <a:rPr lang="en-US" altLang="en-US" sz="2400" dirty="0"/>
              <a:t> mod 2</a:t>
            </a:r>
            <a:r>
              <a:rPr lang="en-US" altLang="en-US" sz="2400" i="1" baseline="30000" dirty="0"/>
              <a:t>d</a:t>
            </a:r>
            <a:r>
              <a:rPr lang="en-US" altLang="en-US" sz="2400" dirty="0"/>
              <a:t> = 0, insert into the frame number </a:t>
            </a:r>
            <a:r>
              <a:rPr lang="en-US" altLang="en-US" sz="2400" i="1" dirty="0" smtClean="0"/>
              <a:t>d</a:t>
            </a:r>
            <a:endParaRPr lang="en-US" altLang="en-US" sz="2400" dirty="0" smtClean="0"/>
          </a:p>
          <a:p>
            <a:pPr lvl="2"/>
            <a:r>
              <a:rPr lang="en-US" altLang="en-US" sz="2400" dirty="0" smtClean="0"/>
              <a:t>If </a:t>
            </a:r>
            <a:r>
              <a:rPr lang="en-US" altLang="en-US" sz="2400" dirty="0"/>
              <a:t>there are more than </a:t>
            </a:r>
            <a:r>
              <a:rPr lang="en-US" altLang="en-US" sz="2400" dirty="0" smtClean="0"/>
              <a:t>three </a:t>
            </a:r>
            <a:r>
              <a:rPr lang="en-US" altLang="en-US" sz="2400" dirty="0"/>
              <a:t>snapshots, </a:t>
            </a:r>
            <a:r>
              <a:rPr lang="en-US" altLang="en-US" sz="2400" dirty="0" smtClean="0"/>
              <a:t>eliminate </a:t>
            </a:r>
            <a:r>
              <a:rPr lang="en-US" altLang="en-US" sz="2400" dirty="0"/>
              <a:t>the oldest </a:t>
            </a:r>
            <a:r>
              <a:rPr lang="en-US" altLang="en-US" sz="2400" dirty="0" smtClean="0"/>
              <a:t>one</a:t>
            </a:r>
            <a:endParaRPr lang="en-US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48036" y="4142463"/>
            <a:ext cx="10696072" cy="2289497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Snapshots of a set of micro-clusters are stored following the pyramidal pattern</a:t>
            </a:r>
          </a:p>
          <a:p>
            <a:pPr lvl="1"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They are stored at differing levels of granularity depending on the </a:t>
            </a:r>
            <a:r>
              <a:rPr lang="en-US" altLang="en-US" sz="2400" dirty="0" err="1" smtClean="0">
                <a:solidFill>
                  <a:srgbClr val="000000"/>
                </a:solidFill>
              </a:rPr>
              <a:t>recency</a:t>
            </a:r>
            <a:endParaRPr lang="en-US" altLang="en-US" sz="2400" dirty="0" smtClean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Snapshots are classified into different orders varying from 1 to </a:t>
            </a:r>
            <a:r>
              <a:rPr lang="en-US" altLang="en-US" sz="2400" i="1" dirty="0" smtClean="0">
                <a:solidFill>
                  <a:srgbClr val="000000"/>
                </a:solidFill>
              </a:rPr>
              <a:t>log(T)</a:t>
            </a:r>
          </a:p>
          <a:p>
            <a:pPr lvl="1"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The </a:t>
            </a:r>
            <a:r>
              <a:rPr lang="en-US" altLang="en-US" sz="2400" i="1" dirty="0" err="1" smtClean="0">
                <a:solidFill>
                  <a:srgbClr val="000000"/>
                </a:solidFill>
              </a:rPr>
              <a:t>i</a:t>
            </a:r>
            <a:r>
              <a:rPr lang="en-US" altLang="en-US" sz="2400" dirty="0" err="1" smtClean="0">
                <a:solidFill>
                  <a:srgbClr val="000000"/>
                </a:solidFill>
              </a:rPr>
              <a:t>-th</a:t>
            </a:r>
            <a:r>
              <a:rPr lang="en-US" altLang="en-US" sz="2400" dirty="0" smtClean="0">
                <a:solidFill>
                  <a:srgbClr val="000000"/>
                </a:solidFill>
              </a:rPr>
              <a:t> order snapshots occur at intervals of </a:t>
            </a:r>
            <a:r>
              <a:rPr lang="el-GR" altLang="en-US" sz="2400" i="1" dirty="0" smtClean="0">
                <a:solidFill>
                  <a:srgbClr val="000000"/>
                </a:solidFill>
                <a:cs typeface="Tahoma" panose="020B0604030504040204" pitchFamily="34" charset="0"/>
              </a:rPr>
              <a:t>α</a:t>
            </a:r>
            <a:r>
              <a:rPr lang="en-US" altLang="en-US" sz="2400" i="1" baseline="30000" dirty="0" err="1" smtClean="0">
                <a:solidFill>
                  <a:srgbClr val="000000"/>
                </a:solidFill>
                <a:cs typeface="Tahoma" panose="020B0604030504040204" pitchFamily="34" charset="0"/>
              </a:rPr>
              <a:t>i</a:t>
            </a:r>
            <a:r>
              <a:rPr lang="en-US" altLang="en-US" sz="2400" dirty="0" smtClean="0">
                <a:solidFill>
                  <a:srgbClr val="000000"/>
                </a:solidFill>
              </a:rPr>
              <a:t> where </a:t>
            </a:r>
            <a:r>
              <a:rPr lang="el-GR" altLang="en-US" sz="2400" i="1" dirty="0" smtClean="0">
                <a:solidFill>
                  <a:srgbClr val="000000"/>
                </a:solidFill>
                <a:cs typeface="Tahoma" panose="020B0604030504040204" pitchFamily="34" charset="0"/>
              </a:rPr>
              <a:t>α</a:t>
            </a:r>
            <a:r>
              <a:rPr lang="en-US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en-US" sz="2400" dirty="0" smtClean="0">
                <a:solidFill>
                  <a:srgbClr val="000000"/>
                </a:solidFill>
                <a:cs typeface="Tahoma" panose="020B0604030504040204" pitchFamily="34" charset="0"/>
              </a:rPr>
              <a:t>≥</a:t>
            </a:r>
            <a:r>
              <a:rPr lang="en-US" altLang="en-US" sz="2400" dirty="0" smtClean="0">
                <a:solidFill>
                  <a:srgbClr val="000000"/>
                </a:solidFill>
              </a:rPr>
              <a:t> 1</a:t>
            </a:r>
          </a:p>
          <a:p>
            <a:pPr lvl="2"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Only the last (</a:t>
            </a:r>
            <a:r>
              <a:rPr lang="el-GR" altLang="en-US" sz="2400" i="1" dirty="0" smtClean="0">
                <a:solidFill>
                  <a:srgbClr val="000000"/>
                </a:solidFill>
                <a:cs typeface="Tahoma" panose="020B0604030504040204" pitchFamily="34" charset="0"/>
              </a:rPr>
              <a:t>α</a:t>
            </a:r>
            <a:r>
              <a:rPr lang="en-US" altLang="en-US" sz="2400" dirty="0" smtClean="0">
                <a:solidFill>
                  <a:srgbClr val="000000"/>
                </a:solidFill>
              </a:rPr>
              <a:t> + 1) snapshots are stored 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6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9596082"/>
              </p:ext>
            </p:extLst>
          </p:nvPr>
        </p:nvGraphicFramePr>
        <p:xfrm>
          <a:off x="8772630" y="1273403"/>
          <a:ext cx="2102177" cy="2635060"/>
        </p:xfrm>
        <a:graphic>
          <a:graphicData uri="http://schemas.openxmlformats.org/drawingml/2006/table">
            <a:tbl>
              <a:tblPr/>
              <a:tblGrid>
                <a:gridCol w="716437"/>
                <a:gridCol w="1385740"/>
              </a:tblGrid>
              <a:tr h="382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Frame no.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Snapshots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(by clock time)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69 67 65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70 66 62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68 60 52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56 40 24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48 16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64 32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AutoShape 8"/>
          <p:cNvSpPr>
            <a:spLocks noChangeArrowheads="1"/>
          </p:cNvSpPr>
          <p:nvPr/>
        </p:nvSpPr>
        <p:spPr bwMode="auto">
          <a:xfrm rot="20456247">
            <a:off x="7957109" y="2402559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00CC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69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673768" y="48128"/>
            <a:ext cx="10761518" cy="1070503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The </a:t>
            </a:r>
            <a:r>
              <a:rPr lang="en-US" altLang="en-US" sz="4000" dirty="0" err="1"/>
              <a:t>CluStream</a:t>
            </a:r>
            <a:r>
              <a:rPr lang="en-US" altLang="en-US" sz="4000" dirty="0"/>
              <a:t> </a:t>
            </a:r>
            <a:r>
              <a:rPr lang="en-US" altLang="en-US" sz="4000" dirty="0" smtClean="0"/>
              <a:t>Framework: A </a:t>
            </a:r>
            <a:r>
              <a:rPr lang="en-US" altLang="zh-CN" sz="4000" b="1" dirty="0" smtClean="0">
                <a:ea typeface="SimSun" panose="02010600030101010101" pitchFamily="2" charset="-122"/>
              </a:rPr>
              <a:t>Micro-Clustering Approach Using the </a:t>
            </a:r>
            <a:r>
              <a:rPr lang="en-US" altLang="zh-CN" sz="4000" dirty="0" smtClean="0">
                <a:ea typeface="SimSun" panose="02010600030101010101" pitchFamily="2" charset="-122"/>
              </a:rPr>
              <a:t>BIRCH </a:t>
            </a:r>
            <a:r>
              <a:rPr lang="en-US" altLang="zh-CN" sz="4000" b="1" dirty="0" smtClean="0">
                <a:ea typeface="SimSun" panose="02010600030101010101" pitchFamily="2" charset="-122"/>
              </a:rPr>
              <a:t>CF-Tree Structure</a:t>
            </a:r>
            <a:endParaRPr lang="en-US" altLang="en-US" sz="40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4859495" y="1118631"/>
            <a:ext cx="7185055" cy="4760032"/>
            <a:chOff x="1752602" y="918074"/>
            <a:chExt cx="8686798" cy="5781176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3352800" y="1295400"/>
              <a:ext cx="4953000" cy="914400"/>
              <a:chOff x="1152" y="816"/>
              <a:chExt cx="3120" cy="576"/>
            </a:xfrm>
          </p:grpSpPr>
          <p:sp>
            <p:nvSpPr>
              <p:cNvPr id="72" name="Line 4"/>
              <p:cNvSpPr>
                <a:spLocks noChangeShapeType="1"/>
              </p:cNvSpPr>
              <p:nvPr/>
            </p:nvSpPr>
            <p:spPr bwMode="auto">
              <a:xfrm>
                <a:off x="2187" y="816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Rectangle 5"/>
              <p:cNvSpPr>
                <a:spLocks noChangeArrowheads="1"/>
              </p:cNvSpPr>
              <p:nvPr/>
            </p:nvSpPr>
            <p:spPr bwMode="auto">
              <a:xfrm>
                <a:off x="1156" y="820"/>
                <a:ext cx="3016" cy="56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Line 6"/>
              <p:cNvSpPr>
                <a:spLocks noChangeShapeType="1"/>
              </p:cNvSpPr>
              <p:nvPr/>
            </p:nvSpPr>
            <p:spPr bwMode="auto">
              <a:xfrm>
                <a:off x="1670" y="816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Line 7"/>
              <p:cNvSpPr>
                <a:spLocks noChangeShapeType="1"/>
              </p:cNvSpPr>
              <p:nvPr/>
            </p:nvSpPr>
            <p:spPr bwMode="auto">
              <a:xfrm>
                <a:off x="3570" y="816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Line 8"/>
              <p:cNvSpPr>
                <a:spLocks noChangeShapeType="1"/>
              </p:cNvSpPr>
              <p:nvPr/>
            </p:nvSpPr>
            <p:spPr bwMode="auto">
              <a:xfrm>
                <a:off x="2708" y="816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Line 9"/>
              <p:cNvSpPr>
                <a:spLocks noChangeShapeType="1"/>
              </p:cNvSpPr>
              <p:nvPr/>
            </p:nvSpPr>
            <p:spPr bwMode="auto">
              <a:xfrm>
                <a:off x="1152" y="1104"/>
                <a:ext cx="17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Line 10"/>
              <p:cNvSpPr>
                <a:spLocks noChangeShapeType="1"/>
              </p:cNvSpPr>
              <p:nvPr/>
            </p:nvSpPr>
            <p:spPr bwMode="auto">
              <a:xfrm>
                <a:off x="3408" y="1104"/>
                <a:ext cx="7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Rectangle 11"/>
              <p:cNvSpPr>
                <a:spLocks noChangeArrowheads="1"/>
              </p:cNvSpPr>
              <p:nvPr/>
            </p:nvSpPr>
            <p:spPr bwMode="auto">
              <a:xfrm>
                <a:off x="1200" y="816"/>
                <a:ext cx="43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zh-CN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CF</a:t>
                </a:r>
                <a:r>
                  <a:rPr lang="en-US" altLang="zh-CN" sz="1800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80" name="Rectangle 12"/>
              <p:cNvSpPr>
                <a:spLocks noChangeArrowheads="1"/>
              </p:cNvSpPr>
              <p:nvPr/>
            </p:nvSpPr>
            <p:spPr bwMode="auto">
              <a:xfrm>
                <a:off x="1200" y="1152"/>
                <a:ext cx="57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zh-CN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child</a:t>
                </a:r>
                <a:r>
                  <a:rPr lang="en-US" altLang="zh-CN" sz="1800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81" name="Rectangle 13"/>
              <p:cNvSpPr>
                <a:spLocks noChangeArrowheads="1"/>
              </p:cNvSpPr>
              <p:nvPr/>
            </p:nvSpPr>
            <p:spPr bwMode="auto">
              <a:xfrm>
                <a:off x="2208" y="816"/>
                <a:ext cx="43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zh-CN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CF</a:t>
                </a:r>
                <a:r>
                  <a:rPr lang="en-US" altLang="zh-CN" sz="1800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82" name="Rectangle 14"/>
              <p:cNvSpPr>
                <a:spLocks noChangeArrowheads="1"/>
              </p:cNvSpPr>
              <p:nvPr/>
            </p:nvSpPr>
            <p:spPr bwMode="auto">
              <a:xfrm>
                <a:off x="2208" y="1152"/>
                <a:ext cx="57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zh-CN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child</a:t>
                </a:r>
                <a:r>
                  <a:rPr lang="en-US" altLang="zh-CN" sz="1800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83" name="Rectangle 15"/>
              <p:cNvSpPr>
                <a:spLocks noChangeArrowheads="1"/>
              </p:cNvSpPr>
              <p:nvPr/>
            </p:nvSpPr>
            <p:spPr bwMode="auto">
              <a:xfrm>
                <a:off x="1728" y="816"/>
                <a:ext cx="43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zh-CN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CF</a:t>
                </a:r>
                <a:r>
                  <a:rPr lang="en-US" altLang="zh-CN" sz="1800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84" name="Rectangle 16"/>
              <p:cNvSpPr>
                <a:spLocks noChangeArrowheads="1"/>
              </p:cNvSpPr>
              <p:nvPr/>
            </p:nvSpPr>
            <p:spPr bwMode="auto">
              <a:xfrm>
                <a:off x="1728" y="1152"/>
                <a:ext cx="57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zh-CN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child</a:t>
                </a:r>
                <a:r>
                  <a:rPr lang="en-US" altLang="zh-CN" sz="1800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85" name="Rectangle 17"/>
              <p:cNvSpPr>
                <a:spLocks noChangeArrowheads="1"/>
              </p:cNvSpPr>
              <p:nvPr/>
            </p:nvSpPr>
            <p:spPr bwMode="auto">
              <a:xfrm>
                <a:off x="3696" y="816"/>
                <a:ext cx="43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zh-CN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CF</a:t>
                </a:r>
                <a:r>
                  <a:rPr lang="en-US" altLang="zh-CN" sz="1800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86" name="Rectangle 18"/>
              <p:cNvSpPr>
                <a:spLocks noChangeArrowheads="1"/>
              </p:cNvSpPr>
              <p:nvPr/>
            </p:nvSpPr>
            <p:spPr bwMode="auto">
              <a:xfrm>
                <a:off x="3696" y="1152"/>
                <a:ext cx="57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zh-CN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child</a:t>
                </a:r>
                <a:r>
                  <a:rPr lang="en-US" altLang="zh-CN" sz="1800" baseline="-25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6" name="Line 19"/>
            <p:cNvSpPr>
              <a:spLocks noChangeShapeType="1"/>
            </p:cNvSpPr>
            <p:nvPr/>
          </p:nvSpPr>
          <p:spPr bwMode="auto">
            <a:xfrm>
              <a:off x="4081463" y="3276600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7" name="Rectangle 20"/>
            <p:cNvSpPr>
              <a:spLocks noChangeArrowheads="1"/>
            </p:cNvSpPr>
            <p:nvPr/>
          </p:nvSpPr>
          <p:spPr bwMode="auto">
            <a:xfrm>
              <a:off x="2444750" y="3282950"/>
              <a:ext cx="4787900" cy="9017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8" name="Line 21"/>
            <p:cNvSpPr>
              <a:spLocks noChangeShapeType="1"/>
            </p:cNvSpPr>
            <p:nvPr/>
          </p:nvSpPr>
          <p:spPr bwMode="auto">
            <a:xfrm>
              <a:off x="3260725" y="3276600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9" name="Line 22"/>
            <p:cNvSpPr>
              <a:spLocks noChangeShapeType="1"/>
            </p:cNvSpPr>
            <p:nvPr/>
          </p:nvSpPr>
          <p:spPr bwMode="auto">
            <a:xfrm>
              <a:off x="6276975" y="3276600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0" name="Line 23"/>
            <p:cNvSpPr>
              <a:spLocks noChangeShapeType="1"/>
            </p:cNvSpPr>
            <p:nvPr/>
          </p:nvSpPr>
          <p:spPr bwMode="auto">
            <a:xfrm>
              <a:off x="4908550" y="3276600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1" name="Line 24"/>
            <p:cNvSpPr>
              <a:spLocks noChangeShapeType="1"/>
            </p:cNvSpPr>
            <p:nvPr/>
          </p:nvSpPr>
          <p:spPr bwMode="auto">
            <a:xfrm>
              <a:off x="2438400" y="3733800"/>
              <a:ext cx="2743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2" name="Line 25"/>
            <p:cNvSpPr>
              <a:spLocks noChangeShapeType="1"/>
            </p:cNvSpPr>
            <p:nvPr/>
          </p:nvSpPr>
          <p:spPr bwMode="auto">
            <a:xfrm>
              <a:off x="6019800" y="3733800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2514600" y="3276600"/>
              <a:ext cx="685800" cy="369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CF</a:t>
              </a:r>
              <a:r>
                <a:rPr lang="en-US" altLang="zh-CN" sz="1800" baseline="-25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2514600" y="3810001"/>
              <a:ext cx="914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child</a:t>
              </a:r>
              <a:r>
                <a:rPr lang="en-US" altLang="zh-CN" sz="180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4114800" y="3276600"/>
              <a:ext cx="685800" cy="369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CF</a:t>
              </a:r>
              <a:r>
                <a:rPr lang="en-US" altLang="zh-CN" sz="180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4114800" y="3810001"/>
              <a:ext cx="914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child</a:t>
              </a:r>
              <a:r>
                <a:rPr lang="en-US" altLang="zh-CN" sz="180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7" name="Rectangle 30"/>
            <p:cNvSpPr>
              <a:spLocks noChangeArrowheads="1"/>
            </p:cNvSpPr>
            <p:nvPr/>
          </p:nvSpPr>
          <p:spPr bwMode="auto">
            <a:xfrm>
              <a:off x="3352800" y="3276600"/>
              <a:ext cx="685800" cy="369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CF</a:t>
              </a:r>
              <a:r>
                <a:rPr lang="en-US" altLang="zh-CN" sz="180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3352800" y="3810001"/>
              <a:ext cx="914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child</a:t>
              </a:r>
              <a:r>
                <a:rPr lang="en-US" altLang="zh-CN" sz="180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9" name="Rectangle 32"/>
            <p:cNvSpPr>
              <a:spLocks noChangeArrowheads="1"/>
            </p:cNvSpPr>
            <p:nvPr/>
          </p:nvSpPr>
          <p:spPr bwMode="auto">
            <a:xfrm>
              <a:off x="6477000" y="3276600"/>
              <a:ext cx="685800" cy="369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CF</a:t>
              </a:r>
              <a:r>
                <a:rPr lang="en-US" altLang="zh-CN" sz="180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6477000" y="3810001"/>
              <a:ext cx="9144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child</a:t>
              </a:r>
              <a:r>
                <a:rPr lang="en-US" altLang="zh-CN" sz="180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21" name="Line 34"/>
            <p:cNvSpPr>
              <a:spLocks noChangeShapeType="1"/>
            </p:cNvSpPr>
            <p:nvPr/>
          </p:nvSpPr>
          <p:spPr bwMode="auto">
            <a:xfrm flipH="1">
              <a:off x="2819400" y="2209800"/>
              <a:ext cx="990600" cy="1066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22" name="Line 35"/>
            <p:cNvSpPr>
              <a:spLocks noChangeShapeType="1"/>
            </p:cNvSpPr>
            <p:nvPr/>
          </p:nvSpPr>
          <p:spPr bwMode="auto">
            <a:xfrm>
              <a:off x="4572000" y="2209800"/>
              <a:ext cx="4191000" cy="990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23" name="Line 36"/>
            <p:cNvSpPr>
              <a:spLocks noChangeShapeType="1"/>
            </p:cNvSpPr>
            <p:nvPr/>
          </p:nvSpPr>
          <p:spPr bwMode="auto">
            <a:xfrm>
              <a:off x="5257800" y="2209800"/>
              <a:ext cx="5029200" cy="990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1835150" y="5035550"/>
              <a:ext cx="3797300" cy="596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2514600" y="5105400"/>
              <a:ext cx="685800" cy="369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CF</a:t>
              </a:r>
              <a:r>
                <a:rPr lang="en-US" altLang="zh-CN" sz="180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6" name="Line 39"/>
            <p:cNvSpPr>
              <a:spLocks noChangeShapeType="1"/>
            </p:cNvSpPr>
            <p:nvPr/>
          </p:nvSpPr>
          <p:spPr bwMode="auto">
            <a:xfrm>
              <a:off x="2514600" y="5029200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27" name="Rectangle 40"/>
            <p:cNvSpPr>
              <a:spLocks noChangeArrowheads="1"/>
            </p:cNvSpPr>
            <p:nvPr/>
          </p:nvSpPr>
          <p:spPr bwMode="auto">
            <a:xfrm>
              <a:off x="3124200" y="5105400"/>
              <a:ext cx="685800" cy="369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CF</a:t>
              </a:r>
              <a:r>
                <a:rPr lang="en-US" altLang="zh-CN" sz="180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8" name="Line 41"/>
            <p:cNvSpPr>
              <a:spLocks noChangeShapeType="1"/>
            </p:cNvSpPr>
            <p:nvPr/>
          </p:nvSpPr>
          <p:spPr bwMode="auto">
            <a:xfrm>
              <a:off x="3124200" y="5029200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29" name="Rectangle 42"/>
            <p:cNvSpPr>
              <a:spLocks noChangeArrowheads="1"/>
            </p:cNvSpPr>
            <p:nvPr/>
          </p:nvSpPr>
          <p:spPr bwMode="auto">
            <a:xfrm>
              <a:off x="4343400" y="5105400"/>
              <a:ext cx="685800" cy="369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CF</a:t>
              </a:r>
              <a:r>
                <a:rPr lang="en-US" altLang="zh-CN" sz="180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30" name="Line 43"/>
            <p:cNvSpPr>
              <a:spLocks noChangeShapeType="1"/>
            </p:cNvSpPr>
            <p:nvPr/>
          </p:nvSpPr>
          <p:spPr bwMode="auto">
            <a:xfrm>
              <a:off x="4343400" y="5029200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31" name="Line 44"/>
            <p:cNvSpPr>
              <a:spLocks noChangeShapeType="1"/>
            </p:cNvSpPr>
            <p:nvPr/>
          </p:nvSpPr>
          <p:spPr bwMode="auto">
            <a:xfrm>
              <a:off x="3733800" y="5029200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32" name="Line 45"/>
            <p:cNvSpPr>
              <a:spLocks noChangeShapeType="1"/>
            </p:cNvSpPr>
            <p:nvPr/>
          </p:nvSpPr>
          <p:spPr bwMode="auto">
            <a:xfrm>
              <a:off x="4953000" y="5029200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33" name="Line 46"/>
            <p:cNvSpPr>
              <a:spLocks noChangeShapeType="1"/>
            </p:cNvSpPr>
            <p:nvPr/>
          </p:nvSpPr>
          <p:spPr bwMode="auto">
            <a:xfrm>
              <a:off x="3886200" y="53340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34" name="Rectangle 47"/>
            <p:cNvSpPr>
              <a:spLocks noChangeArrowheads="1"/>
            </p:cNvSpPr>
            <p:nvPr/>
          </p:nvSpPr>
          <p:spPr bwMode="auto">
            <a:xfrm>
              <a:off x="1752602" y="5105400"/>
              <a:ext cx="838199" cy="486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dirty="0" err="1">
                  <a:solidFill>
                    <a:srgbClr val="000000"/>
                  </a:solidFill>
                  <a:latin typeface="Times New Roman" panose="02020603050405020304" pitchFamily="18" charset="0"/>
                </a:rPr>
                <a:t>prev</a:t>
              </a:r>
              <a:endPara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" name="Rectangle 48"/>
            <p:cNvSpPr>
              <a:spLocks noChangeArrowheads="1"/>
            </p:cNvSpPr>
            <p:nvPr/>
          </p:nvSpPr>
          <p:spPr bwMode="auto">
            <a:xfrm>
              <a:off x="4870451" y="5105400"/>
              <a:ext cx="768350" cy="486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next</a:t>
              </a:r>
            </a:p>
          </p:txBody>
        </p:sp>
        <p:sp>
          <p:nvSpPr>
            <p:cNvPr id="36" name="Line 49"/>
            <p:cNvSpPr>
              <a:spLocks noChangeShapeType="1"/>
            </p:cNvSpPr>
            <p:nvPr/>
          </p:nvSpPr>
          <p:spPr bwMode="auto">
            <a:xfrm flipH="1">
              <a:off x="2438400" y="4191000"/>
              <a:ext cx="381000" cy="838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37" name="Rectangle 50"/>
            <p:cNvSpPr>
              <a:spLocks noChangeArrowheads="1"/>
            </p:cNvSpPr>
            <p:nvPr/>
          </p:nvSpPr>
          <p:spPr bwMode="auto">
            <a:xfrm>
              <a:off x="6254750" y="5035550"/>
              <a:ext cx="3797300" cy="596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38" name="Rectangle 51"/>
            <p:cNvSpPr>
              <a:spLocks noChangeArrowheads="1"/>
            </p:cNvSpPr>
            <p:nvPr/>
          </p:nvSpPr>
          <p:spPr bwMode="auto">
            <a:xfrm>
              <a:off x="6934200" y="5105400"/>
              <a:ext cx="685800" cy="369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CF</a:t>
              </a:r>
              <a:r>
                <a:rPr lang="en-US" altLang="zh-CN" sz="180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9" name="Line 52"/>
            <p:cNvSpPr>
              <a:spLocks noChangeShapeType="1"/>
            </p:cNvSpPr>
            <p:nvPr/>
          </p:nvSpPr>
          <p:spPr bwMode="auto">
            <a:xfrm>
              <a:off x="6934200" y="5029200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40" name="Rectangle 53"/>
            <p:cNvSpPr>
              <a:spLocks noChangeArrowheads="1"/>
            </p:cNvSpPr>
            <p:nvPr/>
          </p:nvSpPr>
          <p:spPr bwMode="auto">
            <a:xfrm>
              <a:off x="7543800" y="5105400"/>
              <a:ext cx="685800" cy="369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CF</a:t>
              </a:r>
              <a:r>
                <a:rPr lang="en-US" altLang="zh-CN" sz="180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1" name="Line 54"/>
            <p:cNvSpPr>
              <a:spLocks noChangeShapeType="1"/>
            </p:cNvSpPr>
            <p:nvPr/>
          </p:nvSpPr>
          <p:spPr bwMode="auto">
            <a:xfrm>
              <a:off x="7543800" y="5029200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42" name="Rectangle 55"/>
            <p:cNvSpPr>
              <a:spLocks noChangeArrowheads="1"/>
            </p:cNvSpPr>
            <p:nvPr/>
          </p:nvSpPr>
          <p:spPr bwMode="auto">
            <a:xfrm>
              <a:off x="8763000" y="5105400"/>
              <a:ext cx="685800" cy="369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</a:rPr>
                <a:t>CF</a:t>
              </a:r>
              <a:r>
                <a:rPr lang="en-US" altLang="zh-CN" sz="1800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43" name="Line 56"/>
            <p:cNvSpPr>
              <a:spLocks noChangeShapeType="1"/>
            </p:cNvSpPr>
            <p:nvPr/>
          </p:nvSpPr>
          <p:spPr bwMode="auto">
            <a:xfrm>
              <a:off x="8763000" y="5029200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44" name="Line 57"/>
            <p:cNvSpPr>
              <a:spLocks noChangeShapeType="1"/>
            </p:cNvSpPr>
            <p:nvPr/>
          </p:nvSpPr>
          <p:spPr bwMode="auto">
            <a:xfrm>
              <a:off x="8153400" y="5029200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45" name="Line 58"/>
            <p:cNvSpPr>
              <a:spLocks noChangeShapeType="1"/>
            </p:cNvSpPr>
            <p:nvPr/>
          </p:nvSpPr>
          <p:spPr bwMode="auto">
            <a:xfrm>
              <a:off x="9372600" y="5029200"/>
              <a:ext cx="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46" name="Line 59"/>
            <p:cNvSpPr>
              <a:spLocks noChangeShapeType="1"/>
            </p:cNvSpPr>
            <p:nvPr/>
          </p:nvSpPr>
          <p:spPr bwMode="auto">
            <a:xfrm>
              <a:off x="8305800" y="53340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47" name="Rectangle 60"/>
            <p:cNvSpPr>
              <a:spLocks noChangeArrowheads="1"/>
            </p:cNvSpPr>
            <p:nvPr/>
          </p:nvSpPr>
          <p:spPr bwMode="auto">
            <a:xfrm>
              <a:off x="6242049" y="5105400"/>
              <a:ext cx="768352" cy="486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prev</a:t>
              </a:r>
            </a:p>
          </p:txBody>
        </p:sp>
        <p:sp>
          <p:nvSpPr>
            <p:cNvPr id="48" name="Rectangle 61"/>
            <p:cNvSpPr>
              <a:spLocks noChangeArrowheads="1"/>
            </p:cNvSpPr>
            <p:nvPr/>
          </p:nvSpPr>
          <p:spPr bwMode="auto">
            <a:xfrm>
              <a:off x="9296401" y="5105400"/>
              <a:ext cx="761999" cy="486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next</a:t>
              </a:r>
            </a:p>
          </p:txBody>
        </p:sp>
        <p:sp>
          <p:nvSpPr>
            <p:cNvPr id="49" name="Line 62"/>
            <p:cNvSpPr>
              <a:spLocks noChangeShapeType="1"/>
            </p:cNvSpPr>
            <p:nvPr/>
          </p:nvSpPr>
          <p:spPr bwMode="auto">
            <a:xfrm>
              <a:off x="3657600" y="4191000"/>
              <a:ext cx="4800600" cy="838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50" name="Line 63"/>
            <p:cNvSpPr>
              <a:spLocks noChangeShapeType="1"/>
            </p:cNvSpPr>
            <p:nvPr/>
          </p:nvSpPr>
          <p:spPr bwMode="auto">
            <a:xfrm flipH="1">
              <a:off x="5638800" y="5181600"/>
              <a:ext cx="609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51" name="Line 64"/>
            <p:cNvSpPr>
              <a:spLocks noChangeShapeType="1"/>
            </p:cNvSpPr>
            <p:nvPr/>
          </p:nvSpPr>
          <p:spPr bwMode="auto">
            <a:xfrm>
              <a:off x="5638800" y="5486400"/>
              <a:ext cx="6096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52" name="Line 65"/>
            <p:cNvSpPr>
              <a:spLocks noChangeShapeType="1"/>
            </p:cNvSpPr>
            <p:nvPr/>
          </p:nvSpPr>
          <p:spPr bwMode="auto">
            <a:xfrm>
              <a:off x="10058400" y="5562600"/>
              <a:ext cx="381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53" name="Line 66"/>
            <p:cNvSpPr>
              <a:spLocks noChangeShapeType="1"/>
            </p:cNvSpPr>
            <p:nvPr/>
          </p:nvSpPr>
          <p:spPr bwMode="auto">
            <a:xfrm flipH="1">
              <a:off x="10058400" y="5334000"/>
              <a:ext cx="381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54" name="Rectangle 67"/>
            <p:cNvSpPr>
              <a:spLocks noChangeArrowheads="1"/>
            </p:cNvSpPr>
            <p:nvPr/>
          </p:nvSpPr>
          <p:spPr bwMode="auto">
            <a:xfrm>
              <a:off x="2156015" y="1335428"/>
              <a:ext cx="1066800" cy="785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B = 7</a:t>
              </a:r>
            </a:p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L = 6</a:t>
              </a:r>
            </a:p>
          </p:txBody>
        </p:sp>
        <p:sp>
          <p:nvSpPr>
            <p:cNvPr id="55" name="Line 68"/>
            <p:cNvSpPr>
              <a:spLocks noChangeShapeType="1"/>
            </p:cNvSpPr>
            <p:nvPr/>
          </p:nvSpPr>
          <p:spPr bwMode="auto">
            <a:xfrm>
              <a:off x="5486400" y="37338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56" name="Line 69"/>
            <p:cNvSpPr>
              <a:spLocks noChangeShapeType="1"/>
            </p:cNvSpPr>
            <p:nvPr/>
          </p:nvSpPr>
          <p:spPr bwMode="auto">
            <a:xfrm>
              <a:off x="6400800" y="1752600"/>
              <a:ext cx="304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57" name="Line 70"/>
            <p:cNvSpPr>
              <a:spLocks noChangeShapeType="1"/>
            </p:cNvSpPr>
            <p:nvPr/>
          </p:nvSpPr>
          <p:spPr bwMode="auto">
            <a:xfrm>
              <a:off x="8915400" y="3733800"/>
              <a:ext cx="838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58" name="Rectangle 71"/>
            <p:cNvSpPr>
              <a:spLocks noChangeArrowheads="1"/>
            </p:cNvSpPr>
            <p:nvPr/>
          </p:nvSpPr>
          <p:spPr bwMode="auto">
            <a:xfrm>
              <a:off x="3275913" y="918074"/>
              <a:ext cx="990600" cy="369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Root</a:t>
              </a:r>
            </a:p>
          </p:txBody>
        </p:sp>
        <p:sp>
          <p:nvSpPr>
            <p:cNvPr id="59" name="Rectangle 72"/>
            <p:cNvSpPr>
              <a:spLocks noChangeArrowheads="1"/>
            </p:cNvSpPr>
            <p:nvPr/>
          </p:nvSpPr>
          <p:spPr bwMode="auto">
            <a:xfrm>
              <a:off x="3330677" y="2868214"/>
              <a:ext cx="1981200" cy="369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Non-leaf node</a:t>
              </a:r>
            </a:p>
          </p:txBody>
        </p:sp>
        <p:sp>
          <p:nvSpPr>
            <p:cNvPr id="60" name="Rectangle 73"/>
            <p:cNvSpPr>
              <a:spLocks noChangeArrowheads="1"/>
            </p:cNvSpPr>
            <p:nvPr/>
          </p:nvSpPr>
          <p:spPr bwMode="auto">
            <a:xfrm>
              <a:off x="3351669" y="4608611"/>
              <a:ext cx="1447801" cy="369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Leaf node</a:t>
              </a:r>
            </a:p>
          </p:txBody>
        </p:sp>
        <p:sp>
          <p:nvSpPr>
            <p:cNvPr id="61" name="Rectangle 74"/>
            <p:cNvSpPr>
              <a:spLocks noChangeArrowheads="1"/>
            </p:cNvSpPr>
            <p:nvPr/>
          </p:nvSpPr>
          <p:spPr bwMode="auto">
            <a:xfrm>
              <a:off x="8254994" y="4620815"/>
              <a:ext cx="1447801" cy="369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Leaf node</a:t>
              </a:r>
            </a:p>
          </p:txBody>
        </p:sp>
        <p:grpSp>
          <p:nvGrpSpPr>
            <p:cNvPr id="62" name="Group 75"/>
            <p:cNvGrpSpPr>
              <a:grpSpLocks/>
            </p:cNvGrpSpPr>
            <p:nvPr/>
          </p:nvGrpSpPr>
          <p:grpSpPr bwMode="auto">
            <a:xfrm>
              <a:off x="2444750" y="5949950"/>
              <a:ext cx="749300" cy="749300"/>
              <a:chOff x="580" y="3748"/>
              <a:chExt cx="472" cy="472"/>
            </a:xfrm>
          </p:grpSpPr>
          <p:sp>
            <p:nvSpPr>
              <p:cNvPr id="64" name="Oval 76"/>
              <p:cNvSpPr>
                <a:spLocks noChangeArrowheads="1"/>
              </p:cNvSpPr>
              <p:nvPr/>
            </p:nvSpPr>
            <p:spPr bwMode="auto">
              <a:xfrm>
                <a:off x="724" y="3892"/>
                <a:ext cx="40" cy="40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Oval 77"/>
              <p:cNvSpPr>
                <a:spLocks noChangeArrowheads="1"/>
              </p:cNvSpPr>
              <p:nvPr/>
            </p:nvSpPr>
            <p:spPr bwMode="auto">
              <a:xfrm>
                <a:off x="820" y="3988"/>
                <a:ext cx="40" cy="40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Oval 78"/>
              <p:cNvSpPr>
                <a:spLocks noChangeArrowheads="1"/>
              </p:cNvSpPr>
              <p:nvPr/>
            </p:nvSpPr>
            <p:spPr bwMode="auto">
              <a:xfrm>
                <a:off x="820" y="3892"/>
                <a:ext cx="40" cy="40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Oval 79"/>
              <p:cNvSpPr>
                <a:spLocks noChangeArrowheads="1"/>
              </p:cNvSpPr>
              <p:nvPr/>
            </p:nvSpPr>
            <p:spPr bwMode="auto">
              <a:xfrm>
                <a:off x="676" y="4084"/>
                <a:ext cx="40" cy="40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Oval 80"/>
              <p:cNvSpPr>
                <a:spLocks noChangeArrowheads="1"/>
              </p:cNvSpPr>
              <p:nvPr/>
            </p:nvSpPr>
            <p:spPr bwMode="auto">
              <a:xfrm>
                <a:off x="676" y="3988"/>
                <a:ext cx="40" cy="40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Oval 81"/>
              <p:cNvSpPr>
                <a:spLocks noChangeArrowheads="1"/>
              </p:cNvSpPr>
              <p:nvPr/>
            </p:nvSpPr>
            <p:spPr bwMode="auto">
              <a:xfrm>
                <a:off x="772" y="4036"/>
                <a:ext cx="40" cy="40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Oval 82"/>
              <p:cNvSpPr>
                <a:spLocks noChangeArrowheads="1"/>
              </p:cNvSpPr>
              <p:nvPr/>
            </p:nvSpPr>
            <p:spPr bwMode="auto">
              <a:xfrm>
                <a:off x="916" y="4084"/>
                <a:ext cx="40" cy="40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Oval 83"/>
              <p:cNvSpPr>
                <a:spLocks noChangeArrowheads="1"/>
              </p:cNvSpPr>
              <p:nvPr/>
            </p:nvSpPr>
            <p:spPr bwMode="auto">
              <a:xfrm>
                <a:off x="580" y="3748"/>
                <a:ext cx="472" cy="47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3" name="Line 84"/>
            <p:cNvSpPr>
              <a:spLocks noChangeShapeType="1"/>
            </p:cNvSpPr>
            <p:nvPr/>
          </p:nvSpPr>
          <p:spPr bwMode="auto">
            <a:xfrm>
              <a:off x="2819400" y="5715000"/>
              <a:ext cx="0" cy="152400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87" name="Rectangle 3"/>
          <p:cNvSpPr txBox="1">
            <a:spLocks noChangeArrowheads="1"/>
          </p:cNvSpPr>
          <p:nvPr/>
        </p:nvSpPr>
        <p:spPr>
          <a:xfrm>
            <a:off x="539415" y="1244061"/>
            <a:ext cx="4950346" cy="5445131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285744" indent="-285744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7512" indent="-317492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8817" indent="-29209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5500" indent="-27621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</a:pPr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88" name="Rectangle 3"/>
          <p:cNvSpPr txBox="1">
            <a:spLocks noChangeArrowheads="1"/>
          </p:cNvSpPr>
          <p:nvPr/>
        </p:nvSpPr>
        <p:spPr>
          <a:xfrm>
            <a:off x="6277595" y="5205415"/>
            <a:ext cx="5640902" cy="1579476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285744" indent="-285744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7512" indent="-317492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8817" indent="-29209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5500" indent="-27621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rgbClr val="000000"/>
                </a:solidFill>
                <a:ea typeface="Gulim" panose="020B0600000101010101" pitchFamily="34" charset="-127"/>
              </a:rPr>
              <a:t>A </a:t>
            </a:r>
            <a:r>
              <a:rPr lang="en-US" altLang="ko-KR" sz="2400" dirty="0">
                <a:solidFill>
                  <a:srgbClr val="000000"/>
                </a:solidFill>
                <a:ea typeface="Gulim" panose="020B0600000101010101" pitchFamily="34" charset="-127"/>
              </a:rPr>
              <a:t>CF </a:t>
            </a:r>
            <a:r>
              <a:rPr lang="en-US" altLang="ko-KR" sz="2400" dirty="0" smtClean="0">
                <a:solidFill>
                  <a:srgbClr val="000000"/>
                </a:solidFill>
                <a:ea typeface="Gulim" panose="020B0600000101010101" pitchFamily="34" charset="-127"/>
              </a:rPr>
              <a:t>tree: A </a:t>
            </a:r>
            <a:r>
              <a:rPr lang="en-US" altLang="ko-KR" sz="2400" dirty="0">
                <a:solidFill>
                  <a:srgbClr val="000000"/>
                </a:solidFill>
                <a:ea typeface="Gulim" panose="020B0600000101010101" pitchFamily="34" charset="-127"/>
              </a:rPr>
              <a:t>height-balanced tree that stores the clustering </a:t>
            </a:r>
            <a:r>
              <a:rPr lang="en-US" altLang="ko-KR" sz="2400" dirty="0" smtClean="0">
                <a:solidFill>
                  <a:srgbClr val="000000"/>
                </a:solidFill>
                <a:ea typeface="Gulim" panose="020B0600000101010101" pitchFamily="34" charset="-127"/>
              </a:rPr>
              <a:t>features (CFs) </a:t>
            </a:r>
          </a:p>
          <a:p>
            <a:r>
              <a:rPr lang="en-US" altLang="ko-KR" sz="2400" dirty="0" smtClean="0">
                <a:solidFill>
                  <a:srgbClr val="000000"/>
                </a:solidFill>
                <a:ea typeface="Gulim" panose="020B0600000101010101" pitchFamily="34" charset="-127"/>
              </a:rPr>
              <a:t>The </a:t>
            </a:r>
            <a:r>
              <a:rPr lang="en-US" altLang="ko-KR" sz="2400" dirty="0">
                <a:solidFill>
                  <a:srgbClr val="000000"/>
                </a:solidFill>
                <a:ea typeface="Gulim" panose="020B0600000101010101" pitchFamily="34" charset="-127"/>
              </a:rPr>
              <a:t>non-leaf nodes store sums of the CFs of their children</a:t>
            </a:r>
          </a:p>
        </p:txBody>
      </p:sp>
      <p:sp>
        <p:nvSpPr>
          <p:cNvPr id="89" name="Rectangle 3"/>
          <p:cNvSpPr txBox="1">
            <a:spLocks noChangeArrowheads="1"/>
          </p:cNvSpPr>
          <p:nvPr/>
        </p:nvSpPr>
        <p:spPr>
          <a:xfrm>
            <a:off x="405137" y="1163969"/>
            <a:ext cx="4801005" cy="5260893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285744" indent="-285744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7512" indent="-317492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8817" indent="-29209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5500" indent="-27621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</a:pPr>
            <a:r>
              <a:rPr lang="en-US" altLang="en-US" sz="2400" dirty="0" smtClean="0">
                <a:solidFill>
                  <a:srgbClr val="000000"/>
                </a:solidFill>
              </a:rPr>
              <a:t>Micro-clusters stored in CF-Tree</a:t>
            </a:r>
          </a:p>
          <a:p>
            <a:pPr lvl="1" defTabSz="91440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</a:pPr>
            <a:r>
              <a:rPr lang="en-US" altLang="en-US" sz="2400" dirty="0" smtClean="0">
                <a:solidFill>
                  <a:srgbClr val="000000"/>
                </a:solidFill>
              </a:rPr>
              <a:t>Statistical </a:t>
            </a:r>
            <a:r>
              <a:rPr lang="en-US" altLang="en-US" sz="2400" dirty="0">
                <a:solidFill>
                  <a:srgbClr val="000000"/>
                </a:solidFill>
              </a:rPr>
              <a:t>information about data </a:t>
            </a:r>
            <a:r>
              <a:rPr lang="en-US" altLang="en-US" sz="2400" dirty="0" smtClean="0">
                <a:solidFill>
                  <a:srgbClr val="000000"/>
                </a:solidFill>
              </a:rPr>
              <a:t>locality</a:t>
            </a:r>
          </a:p>
          <a:p>
            <a:pPr lvl="1" defTabSz="91440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</a:pPr>
            <a:r>
              <a:rPr lang="en-US" altLang="en-US" sz="2400" dirty="0" smtClean="0">
                <a:solidFill>
                  <a:srgbClr val="000000"/>
                </a:solidFill>
              </a:rPr>
              <a:t>Temporal </a:t>
            </a:r>
            <a:r>
              <a:rPr lang="en-US" altLang="en-US" sz="2400" dirty="0">
                <a:solidFill>
                  <a:srgbClr val="000000"/>
                </a:solidFill>
              </a:rPr>
              <a:t>extension of the </a:t>
            </a:r>
            <a:r>
              <a:rPr lang="en-US" altLang="en-US" sz="2400" i="1" dirty="0">
                <a:solidFill>
                  <a:srgbClr val="000000"/>
                </a:solidFill>
              </a:rPr>
              <a:t>cluster-feature </a:t>
            </a:r>
            <a:r>
              <a:rPr lang="en-US" altLang="en-US" sz="2400" i="1" dirty="0" smtClean="0">
                <a:solidFill>
                  <a:srgbClr val="000000"/>
                </a:solidFill>
              </a:rPr>
              <a:t>vector </a:t>
            </a:r>
          </a:p>
          <a:p>
            <a:pPr lvl="1" defTabSz="91440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</a:pPr>
            <a:r>
              <a:rPr lang="en-US" altLang="en-US" sz="2400" dirty="0" smtClean="0">
                <a:solidFill>
                  <a:srgbClr val="000000"/>
                </a:solidFill>
              </a:rPr>
              <a:t>Multi-dimensional </a:t>
            </a:r>
            <a:r>
              <a:rPr lang="en-US" altLang="en-US" sz="2400" dirty="0">
                <a:solidFill>
                  <a:srgbClr val="000000"/>
                </a:solidFill>
              </a:rPr>
              <a:t>points             with time stamps </a:t>
            </a:r>
            <a:endParaRPr lang="en-US" altLang="en-US" sz="2400" dirty="0" smtClean="0">
              <a:solidFill>
                <a:srgbClr val="000000"/>
              </a:solidFill>
            </a:endParaRPr>
          </a:p>
          <a:p>
            <a:pPr lvl="1" defTabSz="91440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</a:pPr>
            <a:r>
              <a:rPr lang="en-US" altLang="en-US" sz="2400" dirty="0" smtClean="0">
                <a:solidFill>
                  <a:srgbClr val="000000"/>
                </a:solidFill>
              </a:rPr>
              <a:t>Each </a:t>
            </a:r>
            <a:r>
              <a:rPr lang="en-US" altLang="en-US" sz="2400" dirty="0">
                <a:solidFill>
                  <a:srgbClr val="000000"/>
                </a:solidFill>
              </a:rPr>
              <a:t>point contains </a:t>
            </a:r>
            <a:r>
              <a:rPr lang="en-US" altLang="en-US" sz="2400" i="1" dirty="0">
                <a:solidFill>
                  <a:srgbClr val="000000"/>
                </a:solidFill>
              </a:rPr>
              <a:t>d</a:t>
            </a:r>
            <a:r>
              <a:rPr lang="en-US" altLang="en-US" sz="2400" dirty="0">
                <a:solidFill>
                  <a:srgbClr val="000000"/>
                </a:solidFill>
              </a:rPr>
              <a:t> dimensions, i.e., </a:t>
            </a:r>
            <a:endParaRPr lang="en-US" altLang="en-US" sz="2400" dirty="0" smtClean="0">
              <a:solidFill>
                <a:srgbClr val="000000"/>
              </a:solidFill>
            </a:endParaRPr>
          </a:p>
          <a:p>
            <a:pPr lvl="1" defTabSz="91440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</a:pPr>
            <a:r>
              <a:rPr lang="en-US" altLang="en-US" sz="2400" dirty="0" smtClean="0">
                <a:solidFill>
                  <a:srgbClr val="000000"/>
                </a:solidFill>
              </a:rPr>
              <a:t>A </a:t>
            </a:r>
            <a:r>
              <a:rPr lang="en-US" altLang="en-US" sz="2400" dirty="0">
                <a:solidFill>
                  <a:srgbClr val="000000"/>
                </a:solidFill>
              </a:rPr>
              <a:t>micro-cluster for </a:t>
            </a:r>
            <a:r>
              <a:rPr lang="en-US" altLang="en-US" sz="2400" i="1" dirty="0">
                <a:solidFill>
                  <a:srgbClr val="000000"/>
                </a:solidFill>
              </a:rPr>
              <a:t>n</a:t>
            </a:r>
            <a:r>
              <a:rPr lang="en-US" altLang="en-US" sz="2400" dirty="0">
                <a:solidFill>
                  <a:srgbClr val="000000"/>
                </a:solidFill>
              </a:rPr>
              <a:t> points is defined as a (</a:t>
            </a:r>
            <a:r>
              <a:rPr lang="en-US" altLang="en-US" sz="2400" dirty="0" smtClean="0">
                <a:solidFill>
                  <a:srgbClr val="000000"/>
                </a:solidFill>
              </a:rPr>
              <a:t>2</a:t>
            </a:r>
            <a:r>
              <a:rPr lang="en-US" altLang="en-US" sz="2400" i="1" dirty="0" smtClean="0">
                <a:solidFill>
                  <a:srgbClr val="000000"/>
                </a:solidFill>
              </a:rPr>
              <a:t>d </a:t>
            </a:r>
            <a:r>
              <a:rPr lang="en-US" altLang="en-US" sz="2400" dirty="0">
                <a:solidFill>
                  <a:srgbClr val="000000"/>
                </a:solidFill>
              </a:rPr>
              <a:t>+ 3) tuple  </a:t>
            </a:r>
          </a:p>
        </p:txBody>
      </p:sp>
      <p:graphicFrame>
        <p:nvGraphicFramePr>
          <p:cNvPr id="2" name="Object 1"/>
          <p:cNvGraphicFramePr>
            <a:graphicFrameLocks noGrp="1" noChangeAspect="1"/>
          </p:cNvGraphicFramePr>
          <p:nvPr>
            <p:extLst/>
          </p:nvPr>
        </p:nvGraphicFramePr>
        <p:xfrm>
          <a:off x="3745585" y="2963135"/>
          <a:ext cx="12303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6" name="Equation" r:id="rId4" imgW="672808" imgH="241195" progId="Equation.3">
                  <p:embed/>
                </p:oleObj>
              </mc:Choice>
              <mc:Fallback>
                <p:oleObj name="Equation" r:id="rId4" imgW="672808" imgH="241195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5585" y="2963135"/>
                        <a:ext cx="12303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Grp="1" noChangeAspect="1"/>
          </p:cNvGraphicFramePr>
          <p:nvPr>
            <p:extLst/>
          </p:nvPr>
        </p:nvGraphicFramePr>
        <p:xfrm>
          <a:off x="3247022" y="3832607"/>
          <a:ext cx="1089303" cy="440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7" name="Equation" r:id="rId6" imgW="558800" imgH="228600" progId="Equation.3">
                  <p:embed/>
                </p:oleObj>
              </mc:Choice>
              <mc:Fallback>
                <p:oleObj name="Equation" r:id="rId6" imgW="558800" imgH="2286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7022" y="3832607"/>
                        <a:ext cx="1089303" cy="4409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0" name="Object 25599"/>
          <p:cNvGraphicFramePr>
            <a:graphicFrameLocks noGrp="1" noChangeAspect="1"/>
          </p:cNvGraphicFramePr>
          <p:nvPr>
            <p:extLst/>
          </p:nvPr>
        </p:nvGraphicFramePr>
        <p:xfrm>
          <a:off x="3145938" y="4746699"/>
          <a:ext cx="1414030" cy="384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8" name="Equation" r:id="rId8" imgW="888614" imgH="241195" progId="Equation.3">
                  <p:embed/>
                </p:oleObj>
              </mc:Choice>
              <mc:Fallback>
                <p:oleObj name="Equation" r:id="rId8" imgW="888614" imgH="241195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5938" y="4746699"/>
                        <a:ext cx="1414030" cy="3843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1" name="Object 25600"/>
          <p:cNvGraphicFramePr>
            <a:graphicFrameLocks noGrp="1" noChangeAspect="1"/>
          </p:cNvGraphicFramePr>
          <p:nvPr>
            <p:extLst/>
          </p:nvPr>
        </p:nvGraphicFramePr>
        <p:xfrm>
          <a:off x="1040147" y="5995153"/>
          <a:ext cx="32305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9" name="Equation" r:id="rId10" imgW="1739900" imgH="254000" progId="Equation.3">
                  <p:embed/>
                </p:oleObj>
              </mc:Choice>
              <mc:Fallback>
                <p:oleObj name="Equation" r:id="rId10" imgW="1739900" imgH="254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0147" y="5995153"/>
                        <a:ext cx="3230562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5"/>
            <a:ext cx="12192000" cy="866775"/>
          </a:xfrm>
          <a:noFill/>
        </p:spPr>
        <p:txBody>
          <a:bodyPr lIns="92075" tIns="46038" rIns="92075" bIns="46038" anchor="ctr">
            <a:normAutofit/>
          </a:bodyPr>
          <a:lstStyle/>
          <a:p>
            <a:pPr defTabSz="914400" fontAlgn="base">
              <a:spcAft>
                <a:spcPct val="0"/>
              </a:spcAft>
            </a:pPr>
            <a:r>
              <a:rPr lang="en-US" altLang="en-US" sz="4000" b="1" dirty="0" err="1"/>
              <a:t>CluStream</a:t>
            </a:r>
            <a:r>
              <a:rPr lang="en-US" altLang="en-US" sz="4000" b="1" dirty="0"/>
              <a:t>: Clustering </a:t>
            </a:r>
            <a:r>
              <a:rPr lang="en-US" altLang="en-US" sz="4000" dirty="0" smtClean="0">
                <a:solidFill>
                  <a:srgbClr val="000000"/>
                </a:solidFill>
              </a:rPr>
              <a:t>Evolving On-Line Data Streams</a:t>
            </a:r>
            <a:endParaRPr lang="en-US" altLang="en-US" sz="4000" b="1" dirty="0"/>
          </a:p>
        </p:txBody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642" y="1172106"/>
            <a:ext cx="10912642" cy="5334000"/>
          </a:xfrm>
        </p:spPr>
        <p:txBody>
          <a:bodyPr lIns="92075" tIns="46038" rIns="92075" bIns="46038"/>
          <a:lstStyle/>
          <a:p>
            <a:pPr>
              <a:spcBef>
                <a:spcPts val="3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Divide the clustering process into </a:t>
            </a:r>
            <a:r>
              <a:rPr lang="en-US" altLang="en-US" sz="2400" i="1" dirty="0">
                <a:solidFill>
                  <a:srgbClr val="000000"/>
                </a:solidFill>
              </a:rPr>
              <a:t>online</a:t>
            </a:r>
            <a:r>
              <a:rPr lang="en-US" altLang="en-US" sz="2400" dirty="0">
                <a:solidFill>
                  <a:srgbClr val="000000"/>
                </a:solidFill>
              </a:rPr>
              <a:t> and </a:t>
            </a:r>
            <a:r>
              <a:rPr lang="en-US" altLang="en-US" sz="2400" i="1" dirty="0" smtClean="0">
                <a:solidFill>
                  <a:srgbClr val="000000"/>
                </a:solidFill>
              </a:rPr>
              <a:t>offline</a:t>
            </a:r>
            <a:r>
              <a:rPr lang="en-US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en-US" sz="2400" dirty="0">
                <a:solidFill>
                  <a:srgbClr val="000000"/>
                </a:solidFill>
              </a:rPr>
              <a:t>components</a:t>
            </a:r>
          </a:p>
          <a:p>
            <a:pPr lvl="1">
              <a:spcBef>
                <a:spcPts val="300"/>
              </a:spcBef>
              <a:defRPr/>
            </a:pPr>
            <a:r>
              <a:rPr lang="en-US" altLang="en-US" sz="2400" b="1" dirty="0">
                <a:solidFill>
                  <a:srgbClr val="000000"/>
                </a:solidFill>
              </a:rPr>
              <a:t>Online </a:t>
            </a:r>
            <a:r>
              <a:rPr lang="en-US" altLang="en-US" sz="2400" b="1" dirty="0" smtClean="0">
                <a:solidFill>
                  <a:srgbClr val="000000"/>
                </a:solidFill>
              </a:rPr>
              <a:t>component </a:t>
            </a:r>
            <a:r>
              <a:rPr lang="en-US" altLang="en-US" sz="2400" dirty="0" smtClean="0">
                <a:solidFill>
                  <a:srgbClr val="000000"/>
                </a:solidFill>
              </a:rPr>
              <a:t>(</a:t>
            </a:r>
            <a:r>
              <a:rPr lang="en-US" altLang="en-US" sz="2400" b="1" dirty="0" smtClean="0">
                <a:solidFill>
                  <a:srgbClr val="000000"/>
                </a:solidFill>
              </a:rPr>
              <a:t>micro-cluster maintenance</a:t>
            </a:r>
            <a:r>
              <a:rPr lang="en-US" altLang="en-US" sz="2400" dirty="0" smtClean="0">
                <a:solidFill>
                  <a:srgbClr val="000000"/>
                </a:solidFill>
              </a:rPr>
              <a:t>)</a:t>
            </a:r>
          </a:p>
          <a:p>
            <a:pPr lvl="2">
              <a:spcBef>
                <a:spcPts val="300"/>
              </a:spcBef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Periodically store </a:t>
            </a:r>
            <a:r>
              <a:rPr lang="en-US" altLang="en-US" sz="2400" dirty="0">
                <a:solidFill>
                  <a:srgbClr val="000000"/>
                </a:solidFill>
              </a:rPr>
              <a:t>summary statistics about the stream </a:t>
            </a:r>
            <a:r>
              <a:rPr lang="en-US" altLang="en-US" sz="2400" dirty="0" smtClean="0">
                <a:solidFill>
                  <a:srgbClr val="000000"/>
                </a:solidFill>
              </a:rPr>
              <a:t>data</a:t>
            </a:r>
          </a:p>
          <a:p>
            <a:pPr lvl="3">
              <a:spcBef>
                <a:spcPts val="300"/>
              </a:spcBef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Initially, create </a:t>
            </a:r>
            <a:r>
              <a:rPr lang="en-US" altLang="en-US" sz="2400" i="1" dirty="0" smtClean="0">
                <a:solidFill>
                  <a:srgbClr val="000000"/>
                </a:solidFill>
              </a:rPr>
              <a:t>q</a:t>
            </a:r>
            <a:r>
              <a:rPr lang="en-US" alt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en-US" sz="2400" dirty="0">
                <a:solidFill>
                  <a:srgbClr val="000000"/>
                </a:solidFill>
              </a:rPr>
              <a:t>micro-clusters </a:t>
            </a:r>
          </a:p>
          <a:p>
            <a:pPr lvl="4">
              <a:spcBef>
                <a:spcPts val="300"/>
              </a:spcBef>
              <a:defRPr/>
            </a:pPr>
            <a:r>
              <a:rPr lang="en-US" altLang="en-US" sz="2400" i="1" dirty="0">
                <a:solidFill>
                  <a:srgbClr val="000000"/>
                </a:solidFill>
              </a:rPr>
              <a:t>q</a:t>
            </a:r>
            <a:r>
              <a:rPr lang="en-US" altLang="en-US" sz="2400" dirty="0">
                <a:solidFill>
                  <a:srgbClr val="000000"/>
                </a:solidFill>
              </a:rPr>
              <a:t> is usually significantly larger than the number of natural clusters</a:t>
            </a:r>
          </a:p>
          <a:p>
            <a:pPr lvl="3">
              <a:spcBef>
                <a:spcPts val="3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Online incremental update of micro-clusters</a:t>
            </a:r>
          </a:p>
          <a:p>
            <a:pPr lvl="4">
              <a:spcBef>
                <a:spcPts val="3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If new point is within max-boundary, insert into the </a:t>
            </a:r>
            <a:r>
              <a:rPr lang="en-US" altLang="en-US" sz="2400" dirty="0" smtClean="0">
                <a:solidFill>
                  <a:srgbClr val="000000"/>
                </a:solidFill>
              </a:rPr>
              <a:t>micro-cluster</a:t>
            </a:r>
          </a:p>
          <a:p>
            <a:pPr lvl="4">
              <a:spcBef>
                <a:spcPts val="300"/>
              </a:spcBef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Otherwise</a:t>
            </a:r>
            <a:r>
              <a:rPr lang="en-US" altLang="en-US" sz="2400" dirty="0">
                <a:solidFill>
                  <a:srgbClr val="000000"/>
                </a:solidFill>
              </a:rPr>
              <a:t>, create a new cluster</a:t>
            </a:r>
          </a:p>
          <a:p>
            <a:pPr lvl="4">
              <a:spcBef>
                <a:spcPts val="3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May delete obsolete </a:t>
            </a:r>
            <a:r>
              <a:rPr lang="en-US" altLang="en-US" sz="2400" dirty="0" smtClean="0">
                <a:solidFill>
                  <a:srgbClr val="000000"/>
                </a:solidFill>
              </a:rPr>
              <a:t>micro-clusters </a:t>
            </a:r>
            <a:r>
              <a:rPr lang="en-US" altLang="en-US" sz="2400" dirty="0">
                <a:solidFill>
                  <a:srgbClr val="000000"/>
                </a:solidFill>
              </a:rPr>
              <a:t>or merge two closest </a:t>
            </a:r>
            <a:r>
              <a:rPr lang="en-US" altLang="en-US" sz="2400" dirty="0" smtClean="0">
                <a:solidFill>
                  <a:srgbClr val="000000"/>
                </a:solidFill>
              </a:rPr>
              <a:t>ones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2400" b="1" dirty="0" smtClean="0">
                <a:solidFill>
                  <a:srgbClr val="000000"/>
                </a:solidFill>
              </a:rPr>
              <a:t>Offline component </a:t>
            </a:r>
            <a:r>
              <a:rPr lang="en-US" altLang="en-US" sz="2400" dirty="0" smtClean="0">
                <a:solidFill>
                  <a:srgbClr val="000000"/>
                </a:solidFill>
              </a:rPr>
              <a:t>(</a:t>
            </a:r>
            <a:r>
              <a:rPr lang="en-US" altLang="en-US" sz="2400" b="1" dirty="0" smtClean="0">
                <a:solidFill>
                  <a:srgbClr val="000000"/>
                </a:solidFill>
              </a:rPr>
              <a:t>query-based macro-clustering</a:t>
            </a:r>
            <a:r>
              <a:rPr lang="en-US" altLang="en-US" sz="2400" dirty="0" smtClean="0">
                <a:solidFill>
                  <a:srgbClr val="000000"/>
                </a:solidFill>
              </a:rPr>
              <a:t>) </a:t>
            </a:r>
          </a:p>
          <a:p>
            <a:pPr lvl="1">
              <a:spcBef>
                <a:spcPts val="300"/>
              </a:spcBef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Answers </a:t>
            </a:r>
            <a:r>
              <a:rPr lang="en-US" altLang="en-US" sz="2400" dirty="0">
                <a:solidFill>
                  <a:srgbClr val="000000"/>
                </a:solidFill>
              </a:rPr>
              <a:t>various user questions based on the stored summary statistics</a:t>
            </a:r>
            <a:endParaRPr lang="en-US" altLang="en-US" dirty="0">
              <a:solidFill>
                <a:srgbClr val="000000"/>
              </a:solidFill>
            </a:endParaRPr>
          </a:p>
          <a:p>
            <a:pPr lvl="1">
              <a:spcBef>
                <a:spcPts val="300"/>
              </a:spcBef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Based </a:t>
            </a:r>
            <a:r>
              <a:rPr lang="en-US" altLang="en-US" sz="2400" dirty="0">
                <a:solidFill>
                  <a:srgbClr val="000000"/>
                </a:solidFill>
              </a:rPr>
              <a:t>on a user-specified time-horizon </a:t>
            </a:r>
            <a:r>
              <a:rPr lang="en-US" altLang="en-US" sz="2400" i="1" dirty="0">
                <a:solidFill>
                  <a:srgbClr val="000000"/>
                </a:solidFill>
              </a:rPr>
              <a:t>h </a:t>
            </a:r>
            <a:r>
              <a:rPr lang="en-US" altLang="en-US" sz="2400" dirty="0">
                <a:solidFill>
                  <a:srgbClr val="000000"/>
                </a:solidFill>
              </a:rPr>
              <a:t>and the number of macro-clusters </a:t>
            </a:r>
            <a:r>
              <a:rPr lang="en-US" altLang="en-US" sz="2400" i="1" dirty="0">
                <a:solidFill>
                  <a:srgbClr val="000000"/>
                </a:solidFill>
              </a:rPr>
              <a:t>k</a:t>
            </a:r>
            <a:r>
              <a:rPr lang="en-US" altLang="en-US" sz="2400" dirty="0">
                <a:solidFill>
                  <a:srgbClr val="000000"/>
                </a:solidFill>
              </a:rPr>
              <a:t>, compute macro-clusters using the </a:t>
            </a:r>
            <a:r>
              <a:rPr lang="en-US" altLang="en-US" sz="2400" i="1" dirty="0">
                <a:solidFill>
                  <a:srgbClr val="000000"/>
                </a:solidFill>
              </a:rPr>
              <a:t>k</a:t>
            </a:r>
            <a:r>
              <a:rPr lang="en-US" altLang="en-US" sz="2400" dirty="0">
                <a:solidFill>
                  <a:srgbClr val="000000"/>
                </a:solidFill>
              </a:rPr>
              <a:t>-means algorithm </a:t>
            </a:r>
          </a:p>
        </p:txBody>
      </p:sp>
    </p:spTree>
    <p:extLst>
      <p:ext uri="{BB962C8B-B14F-4D97-AF65-F5344CB8AC3E}">
        <p14:creationId xmlns:p14="http://schemas.microsoft.com/office/powerpoint/2010/main" val="281943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7328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4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959372"/>
          </a:xfrm>
        </p:spPr>
        <p:txBody>
          <a:bodyPr>
            <a:noAutofit/>
          </a:bodyPr>
          <a:lstStyle/>
          <a:p>
            <a:pPr defTabSz="1219110"/>
            <a:r>
              <a:rPr lang="en-US" altLang="en-US" sz="4800" dirty="0"/>
              <a:t>Mining Data Streams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558" y="1392984"/>
            <a:ext cx="9304258" cy="48852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 smtClean="0"/>
              <a:t>What </a:t>
            </a:r>
            <a:r>
              <a:rPr lang="en-US" altLang="en-US" dirty="0"/>
              <a:t>is stream </a:t>
            </a:r>
            <a:r>
              <a:rPr lang="en-US" altLang="en-US" dirty="0" smtClean="0"/>
              <a:t>data?  stream data management systems? and stream data mining?   </a:t>
            </a:r>
            <a:endParaRPr lang="en-US" altLang="en-US" dirty="0"/>
          </a:p>
          <a:p>
            <a:pPr>
              <a:lnSpc>
                <a:spcPct val="150000"/>
              </a:lnSpc>
            </a:pPr>
            <a:r>
              <a:rPr lang="en-US" altLang="en-US" dirty="0" smtClean="0"/>
              <a:t>Stream </a:t>
            </a:r>
            <a:r>
              <a:rPr lang="en-US" altLang="en-US" dirty="0"/>
              <a:t>data cube and multidimensional OLAP analysis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Stream frequent pattern analysis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Stream classification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Stream cluster analysis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/>
              <a:t>Summary</a:t>
            </a:r>
            <a:endParaRPr lang="en-US" altLang="en-US" dirty="0"/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3116793" y="5683128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00CC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96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2368"/>
            <a:ext cx="12192000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dirty="0" smtClean="0"/>
              <a:t>Streaming </a:t>
            </a:r>
            <a:r>
              <a:rPr lang="en-US" altLang="en-US" dirty="0"/>
              <a:t>Data Applications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96246" y="1163465"/>
            <a:ext cx="10998724" cy="5435298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dirty="0" smtClean="0"/>
              <a:t>Telecommunication </a:t>
            </a:r>
            <a:r>
              <a:rPr lang="en-US" altLang="en-US" dirty="0"/>
              <a:t>calling records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Business: credit card transaction flows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Network monitoring and traffic engineering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Financial market: stock exchange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Engineering &amp; industrial processes: power supply &amp; manufacturing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Sensor, monitoring &amp; surveillance: video streams, RFIDs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Security monitoring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Web logs and Web page click streams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Massive data sets (even saved but random access is too expensive)</a:t>
            </a:r>
          </a:p>
        </p:txBody>
      </p:sp>
    </p:spTree>
    <p:extLst>
      <p:ext uri="{BB962C8B-B14F-4D97-AF65-F5344CB8AC3E}">
        <p14:creationId xmlns:p14="http://schemas.microsoft.com/office/powerpoint/2010/main" val="132418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795877"/>
          </a:xfrm>
        </p:spPr>
        <p:txBody>
          <a:bodyPr>
            <a:noAutofit/>
          </a:bodyPr>
          <a:lstStyle/>
          <a:p>
            <a:pPr defTabSz="1219110"/>
            <a:r>
              <a:rPr lang="en-US" altLang="en-US" dirty="0"/>
              <a:t>Summary: Stream Data Mining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729" y="1163547"/>
            <a:ext cx="10755984" cy="54634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400" dirty="0" smtClean="0"/>
              <a:t>Stream </a:t>
            </a:r>
            <a:r>
              <a:rPr lang="en-US" altLang="en-US" sz="2400" dirty="0"/>
              <a:t>data mining and stream OLAP </a:t>
            </a:r>
            <a:r>
              <a:rPr lang="en-US" altLang="en-US" sz="2400" dirty="0" smtClean="0"/>
              <a:t>analysis: </a:t>
            </a:r>
            <a:endParaRPr lang="en-US" altLang="en-US" sz="2400" dirty="0"/>
          </a:p>
          <a:p>
            <a:pPr lvl="1">
              <a:lnSpc>
                <a:spcPct val="110000"/>
              </a:lnSpc>
            </a:pPr>
            <a:r>
              <a:rPr lang="en-US" altLang="en-US" sz="2400" dirty="0" smtClean="0"/>
              <a:t>Real life problem: Effectiveness</a:t>
            </a:r>
            <a:r>
              <a:rPr lang="en-US" altLang="en-US" sz="2400" dirty="0"/>
              <a:t>, efficiency and </a:t>
            </a:r>
            <a:r>
              <a:rPr lang="en-US" altLang="en-US" sz="2400" dirty="0" smtClean="0"/>
              <a:t>scalability </a:t>
            </a:r>
            <a:endParaRPr lang="en-US" altLang="en-US" sz="2400" dirty="0"/>
          </a:p>
          <a:p>
            <a:pPr>
              <a:lnSpc>
                <a:spcPct val="110000"/>
              </a:lnSpc>
            </a:pPr>
            <a:r>
              <a:rPr lang="en-US" altLang="en-US" sz="2400" dirty="0" smtClean="0"/>
              <a:t>Stream OLAP</a:t>
            </a:r>
            <a:endParaRPr lang="en-US" altLang="en-US" sz="2400" dirty="0"/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A </a:t>
            </a:r>
            <a:r>
              <a:rPr lang="en-US" altLang="en-US" sz="2400" dirty="0">
                <a:solidFill>
                  <a:srgbClr val="FF0000"/>
                </a:solidFill>
              </a:rPr>
              <a:t>multi-dimensional stream analysis </a:t>
            </a:r>
            <a:r>
              <a:rPr lang="en-US" altLang="en-US" sz="2400" dirty="0"/>
              <a:t>framework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Time is a special dimension: </a:t>
            </a:r>
            <a:r>
              <a:rPr lang="en-US" altLang="en-US" sz="2400" dirty="0">
                <a:solidFill>
                  <a:srgbClr val="FF0000"/>
                </a:solidFill>
              </a:rPr>
              <a:t>Tilted time frame 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What to compute and what to save?</a:t>
            </a:r>
            <a:r>
              <a:rPr lang="en-US" altLang="en-US" sz="2400" dirty="0">
                <a:cs typeface="Arial" panose="020B0604020202020204" pitchFamily="34" charset="0"/>
              </a:rPr>
              <a:t>—</a:t>
            </a:r>
            <a:r>
              <a:rPr lang="en-US" altLang="en-US" sz="2400" dirty="0">
                <a:solidFill>
                  <a:srgbClr val="FF0000"/>
                </a:solidFill>
              </a:rPr>
              <a:t>Critical layers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Partial materialization and </a:t>
            </a:r>
            <a:r>
              <a:rPr lang="en-US" altLang="en-US" sz="2400" dirty="0" smtClean="0">
                <a:solidFill>
                  <a:srgbClr val="FF0000"/>
                </a:solidFill>
              </a:rPr>
              <a:t>precomputation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Stream </a:t>
            </a:r>
            <a:r>
              <a:rPr lang="en-US" altLang="en-US" sz="2400" dirty="0" smtClean="0"/>
              <a:t>data mining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Mining </a:t>
            </a:r>
            <a:r>
              <a:rPr lang="en-US" altLang="en-US" sz="2400" dirty="0" smtClean="0">
                <a:solidFill>
                  <a:srgbClr val="FF0000"/>
                </a:solidFill>
              </a:rPr>
              <a:t>frequent patterns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 smtClean="0">
                <a:solidFill>
                  <a:srgbClr val="FF0000"/>
                </a:solidFill>
              </a:rPr>
              <a:t>Stream classification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 smtClean="0">
                <a:solidFill>
                  <a:srgbClr val="FF0000"/>
                </a:solidFill>
              </a:rPr>
              <a:t>Stream cluster analysis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0972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795877"/>
          </a:xfrm>
        </p:spPr>
        <p:txBody>
          <a:bodyPr>
            <a:noAutofit/>
          </a:bodyPr>
          <a:lstStyle/>
          <a:p>
            <a:pPr defTabSz="1219110"/>
            <a:r>
              <a:rPr lang="en-US" altLang="en-US" dirty="0" smtClean="0"/>
              <a:t>References on Stream </a:t>
            </a:r>
            <a:r>
              <a:rPr lang="en-US" altLang="en-US" dirty="0"/>
              <a:t>Data </a:t>
            </a:r>
            <a:r>
              <a:rPr lang="en-US" altLang="en-US" dirty="0" smtClean="0"/>
              <a:t>Mining (I)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0" y="1154120"/>
            <a:ext cx="11057642" cy="5463496"/>
          </a:xfrm>
        </p:spPr>
        <p:txBody>
          <a:bodyPr/>
          <a:lstStyle/>
          <a:p>
            <a:pPr marL="533400" indent="-533400">
              <a:spcBef>
                <a:spcPts val="400"/>
              </a:spcBef>
            </a:pPr>
            <a:r>
              <a:rPr lang="en-US" altLang="en-US" sz="2000" dirty="0" smtClean="0"/>
              <a:t>C</a:t>
            </a:r>
            <a:r>
              <a:rPr lang="en-US" altLang="en-US" sz="2000" dirty="0"/>
              <a:t>. Aggarwal, J. Han, J. Wang, P. S. Yu, “A Framework for Clustering Data Streams”,  VLDB'03 </a:t>
            </a:r>
          </a:p>
          <a:p>
            <a:pPr marL="533400" indent="-533400">
              <a:spcBef>
                <a:spcPts val="400"/>
              </a:spcBef>
            </a:pPr>
            <a:r>
              <a:rPr lang="en-US" altLang="en-US" sz="2000" dirty="0"/>
              <a:t>C. </a:t>
            </a:r>
            <a:r>
              <a:rPr lang="en-US" altLang="en-US" sz="2000" dirty="0" smtClean="0"/>
              <a:t>Aggarwal</a:t>
            </a:r>
            <a:r>
              <a:rPr lang="en-US" altLang="en-US" sz="2000" dirty="0"/>
              <a:t>, J. Han, J. </a:t>
            </a:r>
            <a:r>
              <a:rPr lang="en-US" altLang="en-US" sz="2000" dirty="0" smtClean="0"/>
              <a:t>Wang, P</a:t>
            </a:r>
            <a:r>
              <a:rPr lang="en-US" altLang="en-US" sz="2000" dirty="0"/>
              <a:t>. S. Yu, “On-Demand Classification of Evolving Data Streams”, KDD'04</a:t>
            </a:r>
          </a:p>
          <a:p>
            <a:pPr marL="533400" indent="-533400">
              <a:spcBef>
                <a:spcPts val="400"/>
              </a:spcBef>
            </a:pPr>
            <a:r>
              <a:rPr lang="en-US" altLang="en-US" sz="2000" dirty="0"/>
              <a:t>C. Aggarwal, J. Han, J. Wang, and P. S. Yu, “A Framework for Projected Clustering of High Dimensional Data Streams”, VLDB'04</a:t>
            </a:r>
          </a:p>
          <a:p>
            <a:pPr marL="533400" indent="-533400">
              <a:spcBef>
                <a:spcPts val="400"/>
              </a:spcBef>
            </a:pPr>
            <a:r>
              <a:rPr lang="en-US" altLang="en-US" sz="2000" dirty="0"/>
              <a:t>S. </a:t>
            </a:r>
            <a:r>
              <a:rPr lang="en-US" altLang="en-US" sz="2000" dirty="0" err="1"/>
              <a:t>Babu</a:t>
            </a:r>
            <a:r>
              <a:rPr lang="en-US" altLang="en-US" sz="2000" dirty="0"/>
              <a:t> and J. </a:t>
            </a:r>
            <a:r>
              <a:rPr lang="en-US" altLang="en-US" sz="2000" dirty="0" err="1"/>
              <a:t>Widom</a:t>
            </a:r>
            <a:r>
              <a:rPr lang="en-US" altLang="en-US" sz="2000" dirty="0"/>
              <a:t>, “Continuous Queries over Data Streams”, SIGMOD Record, Sept. 2001</a:t>
            </a:r>
          </a:p>
          <a:p>
            <a:pPr marL="533400" indent="-533400">
              <a:spcBef>
                <a:spcPts val="400"/>
              </a:spcBef>
            </a:pPr>
            <a:r>
              <a:rPr lang="en-US" altLang="en-US" sz="2000" dirty="0"/>
              <a:t>B. Babcock, S. </a:t>
            </a:r>
            <a:r>
              <a:rPr lang="en-US" altLang="en-US" sz="2000" dirty="0" err="1"/>
              <a:t>Babu</a:t>
            </a:r>
            <a:r>
              <a:rPr lang="en-US" altLang="en-US" sz="2000" dirty="0"/>
              <a:t>, M. </a:t>
            </a:r>
            <a:r>
              <a:rPr lang="en-US" altLang="en-US" sz="2000" dirty="0" err="1"/>
              <a:t>Datar</a:t>
            </a:r>
            <a:r>
              <a:rPr lang="en-US" altLang="en-US" sz="2000" dirty="0"/>
              <a:t>, R. </a:t>
            </a:r>
            <a:r>
              <a:rPr lang="en-US" altLang="en-US" sz="2000" dirty="0" err="1"/>
              <a:t>Motwani</a:t>
            </a:r>
            <a:r>
              <a:rPr lang="en-US" altLang="en-US" sz="2000" dirty="0"/>
              <a:t> and J. </a:t>
            </a:r>
            <a:r>
              <a:rPr lang="en-US" altLang="en-US" sz="2000" dirty="0" err="1"/>
              <a:t>Widom</a:t>
            </a:r>
            <a:r>
              <a:rPr lang="en-US" altLang="en-US" sz="2000" dirty="0"/>
              <a:t>, “Models and Issues in Data Stream Systems”, PODS'02. </a:t>
            </a:r>
          </a:p>
          <a:p>
            <a:pPr marL="533400" indent="-533400">
              <a:spcBef>
                <a:spcPts val="400"/>
              </a:spcBef>
            </a:pPr>
            <a:r>
              <a:rPr lang="en-US" altLang="en-US" sz="2000" dirty="0"/>
              <a:t>Y. Chen, G. Dong, J. Han, B. W. </a:t>
            </a:r>
            <a:r>
              <a:rPr lang="en-US" altLang="en-US" sz="2000" dirty="0" err="1"/>
              <a:t>Wah</a:t>
            </a:r>
            <a:r>
              <a:rPr lang="en-US" altLang="en-US" sz="2000" dirty="0"/>
              <a:t>, and J. Wang, “Multi-Dimensional Regression Analysis of Time-Series Data Streams”, VLDB'02</a:t>
            </a:r>
          </a:p>
          <a:p>
            <a:pPr marL="533400" indent="-533400">
              <a:spcBef>
                <a:spcPts val="400"/>
              </a:spcBef>
            </a:pPr>
            <a:r>
              <a:rPr lang="en-US" altLang="en-US" sz="2000" dirty="0"/>
              <a:t>P. </a:t>
            </a:r>
            <a:r>
              <a:rPr lang="en-US" altLang="en-US" sz="2000" dirty="0" err="1"/>
              <a:t>Domingos</a:t>
            </a:r>
            <a:r>
              <a:rPr lang="en-US" altLang="en-US" sz="2000" dirty="0"/>
              <a:t> and G. </a:t>
            </a:r>
            <a:r>
              <a:rPr lang="en-US" altLang="en-US" sz="2000" dirty="0" err="1"/>
              <a:t>Hulten</a:t>
            </a:r>
            <a:r>
              <a:rPr lang="en-US" altLang="en-US" sz="2000" dirty="0"/>
              <a:t>, “Mining high-speed data streams”, KDD'00</a:t>
            </a:r>
          </a:p>
          <a:p>
            <a:pPr marL="533400" indent="-533400">
              <a:spcBef>
                <a:spcPts val="400"/>
              </a:spcBef>
            </a:pPr>
            <a:r>
              <a:rPr lang="en-US" altLang="en-US" sz="2000" dirty="0"/>
              <a:t>A. Dobra, M. N. </a:t>
            </a:r>
            <a:r>
              <a:rPr lang="en-US" altLang="en-US" sz="2000" dirty="0" err="1"/>
              <a:t>Garofalakis</a:t>
            </a:r>
            <a:r>
              <a:rPr lang="en-US" altLang="en-US" sz="2000" dirty="0"/>
              <a:t>, J. </a:t>
            </a:r>
            <a:r>
              <a:rPr lang="en-US" altLang="en-US" sz="2000" dirty="0" err="1"/>
              <a:t>Gehrke</a:t>
            </a:r>
            <a:r>
              <a:rPr lang="en-US" altLang="en-US" sz="2000" dirty="0"/>
              <a:t>, and R. </a:t>
            </a:r>
            <a:r>
              <a:rPr lang="en-US" altLang="en-US" sz="2000" dirty="0" err="1"/>
              <a:t>Rastogi</a:t>
            </a:r>
            <a:r>
              <a:rPr lang="en-US" altLang="en-US" sz="2000" dirty="0"/>
              <a:t>, “Processing Complex Aggregate Queries over Data Streams”, SIGMOD’02 </a:t>
            </a:r>
          </a:p>
          <a:p>
            <a:pPr marL="533400" indent="-533400">
              <a:spcBef>
                <a:spcPts val="400"/>
              </a:spcBef>
            </a:pPr>
            <a:r>
              <a:rPr lang="it-IT" altLang="en-US" sz="2000" dirty="0"/>
              <a:t>J. Gehrke, F. Korn, and D. Srivastava, “</a:t>
            </a:r>
            <a:r>
              <a:rPr lang="en-US" altLang="en-US" sz="2000" dirty="0"/>
              <a:t>On computing correlated aggregates over continuous data streams”,  SIGMOD'01</a:t>
            </a:r>
          </a:p>
          <a:p>
            <a:pPr marL="533400" indent="-533400">
              <a:spcBef>
                <a:spcPts val="400"/>
              </a:spcBef>
            </a:pPr>
            <a:r>
              <a:rPr lang="en-US" altLang="en-US" sz="2000" dirty="0"/>
              <a:t>J. Gao, W. Fan, and J. Han, “A General Framework for Mining Concept-Drifting Data Streams with Skewed Distributions”, </a:t>
            </a:r>
            <a:r>
              <a:rPr lang="en-US" altLang="en-US" sz="2000" dirty="0" smtClean="0"/>
              <a:t>SDM'07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698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795877"/>
          </a:xfrm>
        </p:spPr>
        <p:txBody>
          <a:bodyPr>
            <a:noAutofit/>
          </a:bodyPr>
          <a:lstStyle/>
          <a:p>
            <a:pPr defTabSz="1219110"/>
            <a:r>
              <a:rPr lang="en-US" altLang="en-US" dirty="0" smtClean="0"/>
              <a:t>References on Stream </a:t>
            </a:r>
            <a:r>
              <a:rPr lang="en-US" altLang="en-US" dirty="0"/>
              <a:t>Data </a:t>
            </a:r>
            <a:r>
              <a:rPr lang="en-US" altLang="en-US" dirty="0" smtClean="0"/>
              <a:t>Mining (II)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0" y="1154119"/>
            <a:ext cx="11142484" cy="5614325"/>
          </a:xfrm>
        </p:spPr>
        <p:txBody>
          <a:bodyPr/>
          <a:lstStyle/>
          <a:p>
            <a:pPr marL="533400" indent="-533400"/>
            <a:r>
              <a:rPr lang="en-US" altLang="en-US" sz="2000" dirty="0" smtClean="0"/>
              <a:t>S</a:t>
            </a:r>
            <a:r>
              <a:rPr lang="en-US" altLang="en-US" sz="2000" dirty="0"/>
              <a:t>. </a:t>
            </a:r>
            <a:r>
              <a:rPr lang="en-US" altLang="en-US" sz="2000" dirty="0" err="1"/>
              <a:t>Guha</a:t>
            </a:r>
            <a:r>
              <a:rPr lang="en-US" altLang="en-US" sz="2000" dirty="0"/>
              <a:t>, N. Mishra, R. </a:t>
            </a:r>
            <a:r>
              <a:rPr lang="en-US" altLang="en-US" sz="2000" dirty="0" err="1"/>
              <a:t>Motwani</a:t>
            </a:r>
            <a:r>
              <a:rPr lang="en-US" altLang="en-US" sz="2000" dirty="0"/>
              <a:t>, and L. O'Callaghan, “Clustering Data Streams”, FOCS'00</a:t>
            </a:r>
          </a:p>
          <a:p>
            <a:pPr marL="533400" indent="-533400"/>
            <a:r>
              <a:rPr lang="en-US" altLang="en-US" sz="2000" dirty="0"/>
              <a:t>G. </a:t>
            </a:r>
            <a:r>
              <a:rPr lang="en-US" altLang="en-US" sz="2000" dirty="0" err="1"/>
              <a:t>Hulten</a:t>
            </a:r>
            <a:r>
              <a:rPr lang="en-US" altLang="en-US" sz="2000" dirty="0"/>
              <a:t>, L. Spencer and P. </a:t>
            </a:r>
            <a:r>
              <a:rPr lang="en-US" altLang="en-US" sz="2000" dirty="0" err="1"/>
              <a:t>Domingos</a:t>
            </a:r>
            <a:r>
              <a:rPr lang="en-US" altLang="en-US" sz="2000" dirty="0"/>
              <a:t>, “Mining time-changing data streams”, KDD’01</a:t>
            </a:r>
          </a:p>
          <a:p>
            <a:pPr marL="533400" indent="-533400"/>
            <a:r>
              <a:rPr lang="en-US" altLang="en-US" sz="2000" dirty="0"/>
              <a:t>S. Madden, M. Shah, J. </a:t>
            </a:r>
            <a:r>
              <a:rPr lang="en-US" altLang="en-US" sz="2000" dirty="0" err="1"/>
              <a:t>Hellerstein</a:t>
            </a:r>
            <a:r>
              <a:rPr lang="en-US" altLang="en-US" sz="2000" dirty="0"/>
              <a:t>, V. Raman, “Continuously Adaptive Continuous Queries over Streams”, SIGMOD’02 </a:t>
            </a:r>
          </a:p>
          <a:p>
            <a:pPr marL="533400" indent="-533400"/>
            <a:r>
              <a:rPr lang="en-US" altLang="en-US" sz="2000" dirty="0"/>
              <a:t>G. </a:t>
            </a:r>
            <a:r>
              <a:rPr lang="en-US" altLang="en-US" sz="2000" dirty="0" err="1"/>
              <a:t>Manku</a:t>
            </a:r>
            <a:r>
              <a:rPr lang="en-US" altLang="en-US" sz="2000" dirty="0"/>
              <a:t>, R. </a:t>
            </a:r>
            <a:r>
              <a:rPr lang="en-US" altLang="en-US" sz="2000" dirty="0" err="1"/>
              <a:t>Motwani</a:t>
            </a:r>
            <a:r>
              <a:rPr lang="en-US" altLang="en-US" sz="2000" dirty="0"/>
              <a:t>, “Approximate Frequency Counts over Data Streams”, VLDB’02 </a:t>
            </a:r>
          </a:p>
          <a:p>
            <a:pPr marL="533400" indent="-533400"/>
            <a:r>
              <a:rPr lang="en-US" altLang="en-US" sz="2000" dirty="0"/>
              <a:t>A. </a:t>
            </a:r>
            <a:r>
              <a:rPr lang="en-US" altLang="en-US" sz="2000" dirty="0" err="1"/>
              <a:t>Metwally</a:t>
            </a:r>
            <a:r>
              <a:rPr lang="en-US" altLang="en-US" sz="2000" dirty="0"/>
              <a:t>, D. Agrawal, and A. El </a:t>
            </a:r>
            <a:r>
              <a:rPr lang="en-US" altLang="en-US" sz="2000" dirty="0" err="1"/>
              <a:t>Abbadi</a:t>
            </a:r>
            <a:r>
              <a:rPr lang="en-US" altLang="en-US" sz="2000" dirty="0"/>
              <a:t>. “Efficient Computation of Frequent and Top-k Elements in Data Streams”. ICDT'05</a:t>
            </a:r>
          </a:p>
          <a:p>
            <a:pPr marL="533400" indent="-533400"/>
            <a:r>
              <a:rPr lang="en-US" altLang="en-US" sz="2000" dirty="0"/>
              <a:t>S. </a:t>
            </a:r>
            <a:r>
              <a:rPr lang="en-US" altLang="en-US" sz="2000" dirty="0" err="1"/>
              <a:t>Muthukrishnan</a:t>
            </a:r>
            <a:r>
              <a:rPr lang="en-US" altLang="en-US" sz="2000" dirty="0"/>
              <a:t>, “Data streams: algorithms and applications”, Proc 2003 ACM-SIAM </a:t>
            </a:r>
            <a:r>
              <a:rPr lang="en-US" altLang="en-US" sz="2000" dirty="0" err="1"/>
              <a:t>Symp</a:t>
            </a:r>
            <a:r>
              <a:rPr lang="en-US" altLang="en-US" sz="2000" dirty="0"/>
              <a:t>. Discrete Algorithms, 2003</a:t>
            </a:r>
          </a:p>
          <a:p>
            <a:pPr marL="533400" indent="-533400"/>
            <a:r>
              <a:rPr lang="en-US" altLang="en-US" sz="2000" dirty="0"/>
              <a:t>R. </a:t>
            </a:r>
            <a:r>
              <a:rPr lang="en-US" altLang="en-US" sz="2000" dirty="0" err="1"/>
              <a:t>Motwani</a:t>
            </a:r>
            <a:r>
              <a:rPr lang="en-US" altLang="en-US" sz="2000" dirty="0"/>
              <a:t> and P. </a:t>
            </a:r>
            <a:r>
              <a:rPr lang="en-US" altLang="en-US" sz="2000" dirty="0" err="1"/>
              <a:t>Raghavan</a:t>
            </a:r>
            <a:r>
              <a:rPr lang="en-US" altLang="en-US" sz="2000" dirty="0"/>
              <a:t>, </a:t>
            </a:r>
            <a:r>
              <a:rPr lang="en-US" altLang="en-US" sz="2000" b="1" i="1" dirty="0"/>
              <a:t>Randomized Algorithms</a:t>
            </a:r>
            <a:r>
              <a:rPr lang="en-US" altLang="en-US" sz="2000" dirty="0"/>
              <a:t>, Cambridge Univ. Press, 1995</a:t>
            </a:r>
          </a:p>
          <a:p>
            <a:pPr marL="533400" indent="-533400"/>
            <a:r>
              <a:rPr lang="en-US" altLang="en-US" sz="2000" dirty="0"/>
              <a:t>S. </a:t>
            </a:r>
            <a:r>
              <a:rPr lang="en-US" altLang="en-US" sz="2000" dirty="0" err="1"/>
              <a:t>Viglas</a:t>
            </a:r>
            <a:r>
              <a:rPr lang="en-US" altLang="en-US" sz="2000" dirty="0"/>
              <a:t> and J. Naughton, “Rate-Based Query Optimization for Streaming Information Sources”, SIGMOD’02 </a:t>
            </a:r>
          </a:p>
          <a:p>
            <a:pPr marL="533400" indent="-533400"/>
            <a:r>
              <a:rPr lang="en-US" altLang="en-US" sz="2000" dirty="0"/>
              <a:t>Y. Zhu and D. </a:t>
            </a:r>
            <a:r>
              <a:rPr lang="en-US" altLang="en-US" sz="2000" dirty="0" err="1"/>
              <a:t>Shasha</a:t>
            </a:r>
            <a:r>
              <a:rPr lang="en-US" altLang="en-US" sz="2000" dirty="0"/>
              <a:t>.  “</a:t>
            </a:r>
            <a:r>
              <a:rPr lang="en-US" altLang="en-US" sz="2000" dirty="0" err="1"/>
              <a:t>StatStream</a:t>
            </a:r>
            <a:r>
              <a:rPr lang="en-US" altLang="en-US" sz="2000" dirty="0"/>
              <a:t>: Statistical Monitoring of Thousands of Data Streams in Real Time”, VLDB’02 </a:t>
            </a:r>
          </a:p>
          <a:p>
            <a:pPr marL="533400" indent="-533400"/>
            <a:r>
              <a:rPr lang="en-US" altLang="en-US" sz="2000" dirty="0"/>
              <a:t>H. Wang, W. Fan, P. S. Yu, and J. Han, “Mining Concept-Drifting Data Streams using Ensemble Classifiers”, KDD'03</a:t>
            </a:r>
          </a:p>
        </p:txBody>
      </p:sp>
    </p:spTree>
    <p:extLst>
      <p:ext uri="{BB962C8B-B14F-4D97-AF65-F5344CB8AC3E}">
        <p14:creationId xmlns:p14="http://schemas.microsoft.com/office/powerpoint/2010/main" val="2233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2368"/>
            <a:ext cx="12192000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dirty="0"/>
              <a:t>DBMS </a:t>
            </a:r>
            <a:r>
              <a:rPr lang="en-US" altLang="en-US" dirty="0" smtClean="0"/>
              <a:t>vs. DSMS (Data Stream Management Systems)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4527" y="1231024"/>
            <a:ext cx="5154105" cy="4802132"/>
          </a:xfrm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en-US" dirty="0" smtClean="0"/>
              <a:t>Persistent </a:t>
            </a:r>
            <a:r>
              <a:rPr lang="en-US" altLang="en-US" dirty="0"/>
              <a:t>relations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One-time queries</a:t>
            </a:r>
          </a:p>
          <a:p>
            <a:r>
              <a:rPr lang="en-US" altLang="en-US" dirty="0"/>
              <a:t>Random access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“Unbounded” disk store</a:t>
            </a:r>
          </a:p>
          <a:p>
            <a:r>
              <a:rPr lang="en-US" altLang="en-US" dirty="0"/>
              <a:t>Only current state matters</a:t>
            </a:r>
          </a:p>
          <a:p>
            <a:r>
              <a:rPr lang="en-US" altLang="en-US" dirty="0">
                <a:solidFill>
                  <a:schemeClr val="hlink"/>
                </a:solidFill>
              </a:rPr>
              <a:t>No real-time services</a:t>
            </a:r>
          </a:p>
          <a:p>
            <a:r>
              <a:rPr lang="en-US" altLang="en-US" dirty="0"/>
              <a:t>Relatively low update rate</a:t>
            </a:r>
          </a:p>
          <a:p>
            <a:r>
              <a:rPr lang="en-US" altLang="en-US" dirty="0">
                <a:solidFill>
                  <a:srgbClr val="00B082"/>
                </a:solidFill>
              </a:rPr>
              <a:t>Data at any granularity</a:t>
            </a:r>
          </a:p>
          <a:p>
            <a:r>
              <a:rPr lang="en-US" altLang="en-US" dirty="0"/>
              <a:t>Assume precise data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Access plan determined by query processor, physical DB design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169058" y="1205887"/>
            <a:ext cx="5154105" cy="4874404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Transient </a:t>
            </a:r>
            <a:r>
              <a:rPr lang="en-US" altLang="en-US" dirty="0"/>
              <a:t>streams 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Continuous queries</a:t>
            </a:r>
          </a:p>
          <a:p>
            <a:r>
              <a:rPr lang="en-US" altLang="en-US" dirty="0"/>
              <a:t>Sequential access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Bounded main memory</a:t>
            </a:r>
          </a:p>
          <a:p>
            <a:r>
              <a:rPr lang="en-US" altLang="en-US" dirty="0"/>
              <a:t>Historical data is important</a:t>
            </a:r>
          </a:p>
          <a:p>
            <a:r>
              <a:rPr lang="en-US" altLang="en-US" dirty="0">
                <a:solidFill>
                  <a:schemeClr val="hlink"/>
                </a:solidFill>
              </a:rPr>
              <a:t>Real-time requirements</a:t>
            </a:r>
          </a:p>
          <a:p>
            <a:r>
              <a:rPr lang="en-US" altLang="en-US" dirty="0"/>
              <a:t>Possibly multi-GB arrival rate</a:t>
            </a:r>
          </a:p>
          <a:p>
            <a:r>
              <a:rPr lang="en-US" altLang="en-US" dirty="0">
                <a:solidFill>
                  <a:srgbClr val="00B082"/>
                </a:solidFill>
              </a:rPr>
              <a:t>Data at fine granularity</a:t>
            </a:r>
          </a:p>
          <a:p>
            <a:r>
              <a:rPr lang="en-US" altLang="en-US" dirty="0"/>
              <a:t>Data stale/imprecise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Unpredictable/variable data arrival and characteristics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778632" y="6234681"/>
            <a:ext cx="47586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en-US" sz="1800" i="1" dirty="0">
                <a:solidFill>
                  <a:srgbClr val="000000"/>
                </a:solidFill>
              </a:rPr>
              <a:t>Ack. From </a:t>
            </a:r>
            <a:r>
              <a:rPr lang="en-US" altLang="en-US" sz="1800" i="1" dirty="0" err="1">
                <a:solidFill>
                  <a:srgbClr val="000000"/>
                </a:solidFill>
              </a:rPr>
              <a:t>Motwani’s</a:t>
            </a:r>
            <a:r>
              <a:rPr lang="en-US" altLang="en-US" sz="1800" i="1" dirty="0">
                <a:solidFill>
                  <a:srgbClr val="000000"/>
                </a:solidFill>
              </a:rPr>
              <a:t> </a:t>
            </a:r>
            <a:r>
              <a:rPr lang="en-US" altLang="en-US" sz="1800" i="1" dirty="0" smtClean="0">
                <a:solidFill>
                  <a:srgbClr val="000000"/>
                </a:solidFill>
              </a:rPr>
              <a:t>PODS’04 </a:t>
            </a:r>
            <a:r>
              <a:rPr lang="en-US" altLang="en-US" sz="1800" i="1" dirty="0">
                <a:solidFill>
                  <a:srgbClr val="000000"/>
                </a:solidFill>
              </a:rPr>
              <a:t>tutorial slides</a:t>
            </a:r>
          </a:p>
        </p:txBody>
      </p:sp>
    </p:spTree>
    <p:extLst>
      <p:ext uri="{BB962C8B-B14F-4D97-AF65-F5344CB8AC3E}">
        <p14:creationId xmlns:p14="http://schemas.microsoft.com/office/powerpoint/2010/main" val="1678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" y="304800"/>
            <a:ext cx="11887200" cy="6096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Stream Data </a:t>
            </a:r>
            <a:r>
              <a:rPr lang="en-US" altLang="en-US" dirty="0"/>
              <a:t>Processing: An </a:t>
            </a:r>
            <a:r>
              <a:rPr lang="en-US" altLang="en-US" dirty="0" smtClean="0"/>
              <a:t>Architecture</a:t>
            </a:r>
          </a:p>
        </p:txBody>
      </p:sp>
      <p:sp>
        <p:nvSpPr>
          <p:cNvPr id="699401" name="Text Box 9"/>
          <p:cNvSpPr txBox="1">
            <a:spLocks noChangeArrowheads="1"/>
          </p:cNvSpPr>
          <p:nvPr/>
        </p:nvSpPr>
        <p:spPr bwMode="auto">
          <a:xfrm>
            <a:off x="2864333" y="5980112"/>
            <a:ext cx="36481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defTabSz="457189" eaLnBrk="0" hangingPunct="0">
              <a:defRPr/>
            </a:pP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Scratch Space</a:t>
            </a:r>
          </a:p>
          <a:p>
            <a:pPr algn="ctr" defTabSz="457189" eaLnBrk="0" hangingPunct="0">
              <a:defRPr/>
            </a:pP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(Main memory and/or Disk)</a:t>
            </a:r>
          </a:p>
        </p:txBody>
      </p:sp>
      <p:grpSp>
        <p:nvGrpSpPr>
          <p:cNvPr id="5127" name="Group 11"/>
          <p:cNvGrpSpPr>
            <a:grpSpLocks/>
          </p:cNvGrpSpPr>
          <p:nvPr/>
        </p:nvGrpSpPr>
        <p:grpSpPr bwMode="auto">
          <a:xfrm>
            <a:off x="4251251" y="1828800"/>
            <a:ext cx="2795903" cy="1676400"/>
            <a:chOff x="1209" y="1152"/>
            <a:chExt cx="1455" cy="1056"/>
          </a:xfrm>
        </p:grpSpPr>
        <p:sp>
          <p:nvSpPr>
            <p:cNvPr id="5204" name="Line 12"/>
            <p:cNvSpPr>
              <a:spLocks noChangeShapeType="1"/>
            </p:cNvSpPr>
            <p:nvPr/>
          </p:nvSpPr>
          <p:spPr bwMode="auto">
            <a:xfrm>
              <a:off x="2592" y="1152"/>
              <a:ext cx="0" cy="10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9405" name="Text Box 13"/>
            <p:cNvSpPr txBox="1">
              <a:spLocks noChangeArrowheads="1"/>
            </p:cNvSpPr>
            <p:nvPr/>
          </p:nvSpPr>
          <p:spPr bwMode="auto">
            <a:xfrm>
              <a:off x="1209" y="1593"/>
              <a:ext cx="1455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457189" eaLnBrk="0" hangingPunct="0">
                <a:defRPr/>
              </a:pPr>
              <a:r>
                <a:rPr lang="en-US" sz="24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Continuous Query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3203" y="3429003"/>
            <a:ext cx="4512730" cy="1142997"/>
            <a:chOff x="203203" y="3429003"/>
            <a:chExt cx="4512730" cy="1142997"/>
          </a:xfrm>
        </p:grpSpPr>
        <p:grpSp>
          <p:nvGrpSpPr>
            <p:cNvPr id="5123" name="Group 3"/>
            <p:cNvGrpSpPr>
              <a:grpSpLocks/>
            </p:cNvGrpSpPr>
            <p:nvPr/>
          </p:nvGrpSpPr>
          <p:grpSpPr bwMode="auto">
            <a:xfrm>
              <a:off x="203204" y="3886200"/>
              <a:ext cx="1030817" cy="76200"/>
              <a:chOff x="672" y="2496"/>
              <a:chExt cx="384" cy="48"/>
            </a:xfrm>
          </p:grpSpPr>
          <p:sp>
            <p:nvSpPr>
              <p:cNvPr id="5208" name="Rectangle 4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209" name="Rectangle 5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5124" name="Group 6"/>
            <p:cNvGrpSpPr>
              <a:grpSpLocks/>
            </p:cNvGrpSpPr>
            <p:nvPr/>
          </p:nvGrpSpPr>
          <p:grpSpPr bwMode="auto">
            <a:xfrm>
              <a:off x="203204" y="4191000"/>
              <a:ext cx="1030817" cy="76200"/>
              <a:chOff x="672" y="2496"/>
              <a:chExt cx="384" cy="48"/>
            </a:xfrm>
          </p:grpSpPr>
          <p:sp>
            <p:nvSpPr>
              <p:cNvPr id="5206" name="Rectangle 7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207" name="Rectangle 8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5128" name="Group 14"/>
            <p:cNvGrpSpPr>
              <a:grpSpLocks/>
            </p:cNvGrpSpPr>
            <p:nvPr/>
          </p:nvGrpSpPr>
          <p:grpSpPr bwMode="auto">
            <a:xfrm>
              <a:off x="1320800" y="3886200"/>
              <a:ext cx="1032933" cy="76200"/>
              <a:chOff x="672" y="2496"/>
              <a:chExt cx="384" cy="48"/>
            </a:xfrm>
          </p:grpSpPr>
          <p:sp>
            <p:nvSpPr>
              <p:cNvPr id="5202" name="Rectangle 15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203" name="Rectangle 16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5129" name="Group 17"/>
            <p:cNvGrpSpPr>
              <a:grpSpLocks/>
            </p:cNvGrpSpPr>
            <p:nvPr/>
          </p:nvGrpSpPr>
          <p:grpSpPr bwMode="auto">
            <a:xfrm>
              <a:off x="2540003" y="3886200"/>
              <a:ext cx="1030817" cy="76200"/>
              <a:chOff x="672" y="2496"/>
              <a:chExt cx="384" cy="48"/>
            </a:xfrm>
          </p:grpSpPr>
          <p:sp>
            <p:nvSpPr>
              <p:cNvPr id="5200" name="Rectangle 18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201" name="Rectangle 19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5130" name="Group 20"/>
            <p:cNvGrpSpPr>
              <a:grpSpLocks/>
            </p:cNvGrpSpPr>
            <p:nvPr/>
          </p:nvGrpSpPr>
          <p:grpSpPr bwMode="auto">
            <a:xfrm>
              <a:off x="3657604" y="3886200"/>
              <a:ext cx="1030817" cy="76200"/>
              <a:chOff x="672" y="2496"/>
              <a:chExt cx="384" cy="48"/>
            </a:xfrm>
          </p:grpSpPr>
          <p:sp>
            <p:nvSpPr>
              <p:cNvPr id="5198" name="Rectangle 21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199" name="Rectangle 22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5133" name="Group 29"/>
            <p:cNvGrpSpPr>
              <a:grpSpLocks/>
            </p:cNvGrpSpPr>
            <p:nvPr/>
          </p:nvGrpSpPr>
          <p:grpSpPr bwMode="auto">
            <a:xfrm>
              <a:off x="3685117" y="4191000"/>
              <a:ext cx="1030816" cy="76200"/>
              <a:chOff x="672" y="2496"/>
              <a:chExt cx="384" cy="48"/>
            </a:xfrm>
          </p:grpSpPr>
          <p:sp>
            <p:nvSpPr>
              <p:cNvPr id="5192" name="Rectangle 30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193" name="Rectangle 31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5134" name="Group 32"/>
            <p:cNvGrpSpPr>
              <a:grpSpLocks/>
            </p:cNvGrpSpPr>
            <p:nvPr/>
          </p:nvGrpSpPr>
          <p:grpSpPr bwMode="auto">
            <a:xfrm>
              <a:off x="2525184" y="4191000"/>
              <a:ext cx="1030816" cy="76200"/>
              <a:chOff x="672" y="2496"/>
              <a:chExt cx="384" cy="48"/>
            </a:xfrm>
          </p:grpSpPr>
          <p:sp>
            <p:nvSpPr>
              <p:cNvPr id="5190" name="Rectangle 33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191" name="Rectangle 34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5135" name="Group 35"/>
            <p:cNvGrpSpPr>
              <a:grpSpLocks/>
            </p:cNvGrpSpPr>
            <p:nvPr/>
          </p:nvGrpSpPr>
          <p:grpSpPr bwMode="auto">
            <a:xfrm>
              <a:off x="1363136" y="4191000"/>
              <a:ext cx="1032933" cy="76200"/>
              <a:chOff x="672" y="2496"/>
              <a:chExt cx="384" cy="48"/>
            </a:xfrm>
          </p:grpSpPr>
          <p:sp>
            <p:nvSpPr>
              <p:cNvPr id="5188" name="Rectangle 36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189" name="Rectangle 37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sp>
          <p:nvSpPr>
            <p:cNvPr id="699456" name="Rectangle 64"/>
            <p:cNvSpPr>
              <a:spLocks noChangeArrowheads="1"/>
            </p:cNvSpPr>
            <p:nvPr/>
          </p:nvSpPr>
          <p:spPr bwMode="auto">
            <a:xfrm>
              <a:off x="203203" y="3429003"/>
              <a:ext cx="229793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457189" eaLnBrk="0" hangingPunct="0">
                <a:defRPr/>
              </a:pPr>
              <a:r>
                <a:rPr lang="en-US" sz="24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Multiple streams</a:t>
              </a:r>
            </a:p>
          </p:txBody>
        </p:sp>
        <p:grpSp>
          <p:nvGrpSpPr>
            <p:cNvPr id="5154" name="Group 70"/>
            <p:cNvGrpSpPr>
              <a:grpSpLocks/>
            </p:cNvGrpSpPr>
            <p:nvPr/>
          </p:nvGrpSpPr>
          <p:grpSpPr bwMode="auto">
            <a:xfrm>
              <a:off x="3657604" y="4495800"/>
              <a:ext cx="1030817" cy="76200"/>
              <a:chOff x="672" y="2496"/>
              <a:chExt cx="384" cy="48"/>
            </a:xfrm>
          </p:grpSpPr>
          <p:sp>
            <p:nvSpPr>
              <p:cNvPr id="5172" name="Rectangle 71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173" name="Rectangle 72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5155" name="Group 73"/>
            <p:cNvGrpSpPr>
              <a:grpSpLocks/>
            </p:cNvGrpSpPr>
            <p:nvPr/>
          </p:nvGrpSpPr>
          <p:grpSpPr bwMode="auto">
            <a:xfrm>
              <a:off x="203204" y="4495800"/>
              <a:ext cx="1030817" cy="76200"/>
              <a:chOff x="672" y="2496"/>
              <a:chExt cx="384" cy="48"/>
            </a:xfrm>
          </p:grpSpPr>
          <p:sp>
            <p:nvSpPr>
              <p:cNvPr id="5170" name="Rectangle 74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171" name="Rectangle 75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5156" name="Group 76"/>
            <p:cNvGrpSpPr>
              <a:grpSpLocks/>
            </p:cNvGrpSpPr>
            <p:nvPr/>
          </p:nvGrpSpPr>
          <p:grpSpPr bwMode="auto">
            <a:xfrm>
              <a:off x="1320804" y="4495800"/>
              <a:ext cx="1030817" cy="76200"/>
              <a:chOff x="672" y="2496"/>
              <a:chExt cx="384" cy="48"/>
            </a:xfrm>
          </p:grpSpPr>
          <p:sp>
            <p:nvSpPr>
              <p:cNvPr id="5168" name="Rectangle 77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169" name="Rectangle 78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5157" name="Group 79"/>
            <p:cNvGrpSpPr>
              <a:grpSpLocks/>
            </p:cNvGrpSpPr>
            <p:nvPr/>
          </p:nvGrpSpPr>
          <p:grpSpPr bwMode="auto">
            <a:xfrm>
              <a:off x="2540003" y="4495800"/>
              <a:ext cx="1030817" cy="76200"/>
              <a:chOff x="672" y="2496"/>
              <a:chExt cx="384" cy="48"/>
            </a:xfrm>
          </p:grpSpPr>
          <p:sp>
            <p:nvSpPr>
              <p:cNvPr id="5166" name="Rectangle 80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167" name="Rectangle 81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4845052" y="1371605"/>
            <a:ext cx="6917267" cy="5181595"/>
            <a:chOff x="4845052" y="1371605"/>
            <a:chExt cx="6917267" cy="5181595"/>
          </a:xfrm>
        </p:grpSpPr>
        <p:sp>
          <p:nvSpPr>
            <p:cNvPr id="699402" name="Text Box 10"/>
            <p:cNvSpPr txBox="1">
              <a:spLocks noChangeArrowheads="1"/>
            </p:cNvSpPr>
            <p:nvPr/>
          </p:nvSpPr>
          <p:spPr bwMode="auto">
            <a:xfrm>
              <a:off x="7037338" y="1371605"/>
              <a:ext cx="2282933" cy="46166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algn="ctr" defTabSz="457189" eaLnBrk="0" hangingPunct="0">
                <a:defRPr/>
              </a:pPr>
              <a:r>
                <a:rPr lang="en-US" sz="24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User/Application</a:t>
              </a:r>
            </a:p>
          </p:txBody>
        </p:sp>
        <p:grpSp>
          <p:nvGrpSpPr>
            <p:cNvPr id="5131" name="Group 23"/>
            <p:cNvGrpSpPr>
              <a:grpSpLocks/>
            </p:cNvGrpSpPr>
            <p:nvPr/>
          </p:nvGrpSpPr>
          <p:grpSpPr bwMode="auto">
            <a:xfrm>
              <a:off x="4876800" y="3886200"/>
              <a:ext cx="1032933" cy="76200"/>
              <a:chOff x="672" y="2496"/>
              <a:chExt cx="384" cy="48"/>
            </a:xfrm>
          </p:grpSpPr>
          <p:sp>
            <p:nvSpPr>
              <p:cNvPr id="5196" name="Rectangle 24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197" name="Rectangle 25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5132" name="Group 26"/>
            <p:cNvGrpSpPr>
              <a:grpSpLocks/>
            </p:cNvGrpSpPr>
            <p:nvPr/>
          </p:nvGrpSpPr>
          <p:grpSpPr bwMode="auto">
            <a:xfrm>
              <a:off x="4845052" y="4191000"/>
              <a:ext cx="1032933" cy="76200"/>
              <a:chOff x="672" y="2496"/>
              <a:chExt cx="384" cy="48"/>
            </a:xfrm>
          </p:grpSpPr>
          <p:sp>
            <p:nvSpPr>
              <p:cNvPr id="5194" name="Rectangle 27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195" name="Rectangle 28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sp>
          <p:nvSpPr>
            <p:cNvPr id="5136" name="Rectangle 38"/>
            <p:cNvSpPr>
              <a:spLocks noChangeArrowheads="1"/>
            </p:cNvSpPr>
            <p:nvPr/>
          </p:nvSpPr>
          <p:spPr bwMode="auto">
            <a:xfrm>
              <a:off x="6007101" y="3505200"/>
              <a:ext cx="4641851" cy="129540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699431" name="Text Box 39"/>
            <p:cNvSpPr txBox="1">
              <a:spLocks noChangeArrowheads="1"/>
            </p:cNvSpPr>
            <p:nvPr/>
          </p:nvSpPr>
          <p:spPr bwMode="auto">
            <a:xfrm>
              <a:off x="7020955" y="3733805"/>
              <a:ext cx="2521011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457189" eaLnBrk="0" hangingPunct="0">
                <a:defRPr/>
              </a:pPr>
              <a:r>
                <a:rPr lang="en-US" sz="24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Stream </a:t>
              </a:r>
              <a:r>
                <a:rPr lang="en-US" sz="2400" b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Processing</a:t>
              </a:r>
              <a:endPara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  <a:p>
              <a:pPr algn="ctr" defTabSz="457189" eaLnBrk="0" hangingPunct="0">
                <a:defRPr/>
              </a:pPr>
              <a:r>
                <a:rPr lang="en-US" sz="2400" b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System</a:t>
              </a:r>
              <a:endPara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699432" name="Text Box 40"/>
            <p:cNvSpPr txBox="1">
              <a:spLocks noChangeArrowheads="1"/>
            </p:cNvSpPr>
            <p:nvPr/>
          </p:nvSpPr>
          <p:spPr bwMode="auto">
            <a:xfrm>
              <a:off x="8867779" y="2471308"/>
              <a:ext cx="219286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457189" eaLnBrk="0" hangingPunct="0">
                <a:defRPr/>
              </a:pPr>
              <a:r>
                <a:rPr lang="en-US" sz="24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Results</a:t>
              </a:r>
            </a:p>
          </p:txBody>
        </p:sp>
        <p:sp>
          <p:nvSpPr>
            <p:cNvPr id="5139" name="AutoShape 41"/>
            <p:cNvSpPr>
              <a:spLocks noChangeArrowheads="1"/>
            </p:cNvSpPr>
            <p:nvPr/>
          </p:nvSpPr>
          <p:spPr bwMode="auto">
            <a:xfrm>
              <a:off x="9230787" y="1905005"/>
              <a:ext cx="256116" cy="519113"/>
            </a:xfrm>
            <a:prstGeom prst="upArrow">
              <a:avLst>
                <a:gd name="adj1" fmla="val 50000"/>
                <a:gd name="adj2" fmla="val 67562"/>
              </a:avLst>
            </a:prstGeom>
            <a:solidFill>
              <a:srgbClr val="FF66CC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8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5140" name="AutoShape 42"/>
            <p:cNvSpPr>
              <a:spLocks noChangeArrowheads="1"/>
            </p:cNvSpPr>
            <p:nvPr/>
          </p:nvSpPr>
          <p:spPr bwMode="auto">
            <a:xfrm>
              <a:off x="9230787" y="2438405"/>
              <a:ext cx="256116" cy="519113"/>
            </a:xfrm>
            <a:prstGeom prst="upArrow">
              <a:avLst>
                <a:gd name="adj1" fmla="val 50000"/>
                <a:gd name="adj2" fmla="val 67562"/>
              </a:avLst>
            </a:prstGeom>
            <a:solidFill>
              <a:srgbClr val="FF66CC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8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5141" name="AutoShape 43"/>
            <p:cNvSpPr>
              <a:spLocks noChangeArrowheads="1"/>
            </p:cNvSpPr>
            <p:nvPr/>
          </p:nvSpPr>
          <p:spPr bwMode="auto">
            <a:xfrm>
              <a:off x="9230787" y="2971805"/>
              <a:ext cx="256116" cy="519113"/>
            </a:xfrm>
            <a:prstGeom prst="upArrow">
              <a:avLst>
                <a:gd name="adj1" fmla="val 50000"/>
                <a:gd name="adj2" fmla="val 67562"/>
              </a:avLst>
            </a:prstGeom>
            <a:solidFill>
              <a:srgbClr val="FF66CC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8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5142" name="Line 44"/>
            <p:cNvSpPr>
              <a:spLocks noChangeShapeType="1"/>
            </p:cNvSpPr>
            <p:nvPr/>
          </p:nvSpPr>
          <p:spPr bwMode="auto">
            <a:xfrm>
              <a:off x="8326967" y="4800600"/>
              <a:ext cx="0" cy="9144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43" name="Oval 45"/>
            <p:cNvSpPr>
              <a:spLocks noChangeArrowheads="1"/>
            </p:cNvSpPr>
            <p:nvPr/>
          </p:nvSpPr>
          <p:spPr bwMode="auto">
            <a:xfrm>
              <a:off x="5877984" y="5029200"/>
              <a:ext cx="5029200" cy="1524000"/>
            </a:xfrm>
            <a:prstGeom prst="ellipse">
              <a:avLst/>
            </a:prstGeom>
            <a:solidFill>
              <a:srgbClr val="F0CDBC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8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grpSp>
          <p:nvGrpSpPr>
            <p:cNvPr id="5144" name="Group 46"/>
            <p:cNvGrpSpPr>
              <a:grpSpLocks/>
            </p:cNvGrpSpPr>
            <p:nvPr/>
          </p:nvGrpSpPr>
          <p:grpSpPr bwMode="auto">
            <a:xfrm>
              <a:off x="8972551" y="5943600"/>
              <a:ext cx="1030816" cy="76200"/>
              <a:chOff x="672" y="2496"/>
              <a:chExt cx="384" cy="48"/>
            </a:xfrm>
          </p:grpSpPr>
          <p:sp>
            <p:nvSpPr>
              <p:cNvPr id="5186" name="Rectangle 47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187" name="Rectangle 48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5145" name="Group 49"/>
            <p:cNvGrpSpPr>
              <a:grpSpLocks/>
            </p:cNvGrpSpPr>
            <p:nvPr/>
          </p:nvGrpSpPr>
          <p:grpSpPr bwMode="auto">
            <a:xfrm>
              <a:off x="7425270" y="6096000"/>
              <a:ext cx="1030817" cy="76200"/>
              <a:chOff x="672" y="2496"/>
              <a:chExt cx="384" cy="48"/>
            </a:xfrm>
          </p:grpSpPr>
          <p:sp>
            <p:nvSpPr>
              <p:cNvPr id="5184" name="Rectangle 50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185" name="Rectangle 51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5146" name="Group 52"/>
            <p:cNvGrpSpPr>
              <a:grpSpLocks/>
            </p:cNvGrpSpPr>
            <p:nvPr/>
          </p:nvGrpSpPr>
          <p:grpSpPr bwMode="auto">
            <a:xfrm>
              <a:off x="6650570" y="5791200"/>
              <a:ext cx="1030817" cy="76200"/>
              <a:chOff x="672" y="2496"/>
              <a:chExt cx="384" cy="48"/>
            </a:xfrm>
          </p:grpSpPr>
          <p:sp>
            <p:nvSpPr>
              <p:cNvPr id="5182" name="Rectangle 53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183" name="Rectangle 54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5147" name="Group 55"/>
            <p:cNvGrpSpPr>
              <a:grpSpLocks/>
            </p:cNvGrpSpPr>
            <p:nvPr/>
          </p:nvGrpSpPr>
          <p:grpSpPr bwMode="auto">
            <a:xfrm>
              <a:off x="8068736" y="5715000"/>
              <a:ext cx="1032933" cy="76200"/>
              <a:chOff x="672" y="2496"/>
              <a:chExt cx="384" cy="48"/>
            </a:xfrm>
          </p:grpSpPr>
          <p:sp>
            <p:nvSpPr>
              <p:cNvPr id="5180" name="Rectangle 56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181" name="Rectangle 57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5148" name="Group 58"/>
            <p:cNvGrpSpPr>
              <a:grpSpLocks/>
            </p:cNvGrpSpPr>
            <p:nvPr/>
          </p:nvGrpSpPr>
          <p:grpSpPr bwMode="auto">
            <a:xfrm>
              <a:off x="6502404" y="5562600"/>
              <a:ext cx="1030817" cy="76200"/>
              <a:chOff x="672" y="2496"/>
              <a:chExt cx="384" cy="48"/>
            </a:xfrm>
          </p:grpSpPr>
          <p:sp>
            <p:nvSpPr>
              <p:cNvPr id="5178" name="Rectangle 59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179" name="Rectangle 60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5149" name="Group 61"/>
            <p:cNvGrpSpPr>
              <a:grpSpLocks/>
            </p:cNvGrpSpPr>
            <p:nvPr/>
          </p:nvGrpSpPr>
          <p:grpSpPr bwMode="auto">
            <a:xfrm>
              <a:off x="8326970" y="5334000"/>
              <a:ext cx="1030817" cy="76200"/>
              <a:chOff x="672" y="2496"/>
              <a:chExt cx="384" cy="48"/>
            </a:xfrm>
          </p:grpSpPr>
          <p:sp>
            <p:nvSpPr>
              <p:cNvPr id="5176" name="Rectangle 62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177" name="Rectangle 63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sp>
          <p:nvSpPr>
            <p:cNvPr id="5151" name="Rectangle 65"/>
            <p:cNvSpPr>
              <a:spLocks noChangeArrowheads="1"/>
            </p:cNvSpPr>
            <p:nvPr/>
          </p:nvSpPr>
          <p:spPr bwMode="auto">
            <a:xfrm>
              <a:off x="8640235" y="1989138"/>
              <a:ext cx="3122084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457189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 i="1">
                <a:solidFill>
                  <a:srgbClr val="2998E3"/>
                </a:solidFill>
                <a:latin typeface="Arial" pitchFamily="34" charset="0"/>
              </a:endParaRPr>
            </a:p>
          </p:txBody>
        </p:sp>
        <p:grpSp>
          <p:nvGrpSpPr>
            <p:cNvPr id="5153" name="Group 67"/>
            <p:cNvGrpSpPr>
              <a:grpSpLocks/>
            </p:cNvGrpSpPr>
            <p:nvPr/>
          </p:nvGrpSpPr>
          <p:grpSpPr bwMode="auto">
            <a:xfrm>
              <a:off x="4876804" y="4495800"/>
              <a:ext cx="1030817" cy="76200"/>
              <a:chOff x="672" y="2496"/>
              <a:chExt cx="384" cy="48"/>
            </a:xfrm>
          </p:grpSpPr>
          <p:sp>
            <p:nvSpPr>
              <p:cNvPr id="5174" name="Rectangle 68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175" name="Rectangle 69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5158" name="Group 82"/>
            <p:cNvGrpSpPr>
              <a:grpSpLocks/>
            </p:cNvGrpSpPr>
            <p:nvPr/>
          </p:nvGrpSpPr>
          <p:grpSpPr bwMode="auto">
            <a:xfrm>
              <a:off x="7010404" y="5257800"/>
              <a:ext cx="1030817" cy="76200"/>
              <a:chOff x="672" y="2496"/>
              <a:chExt cx="384" cy="48"/>
            </a:xfrm>
          </p:grpSpPr>
          <p:sp>
            <p:nvSpPr>
              <p:cNvPr id="5164" name="Rectangle 83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165" name="Rectangle 84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  <p:grpSp>
          <p:nvGrpSpPr>
            <p:cNvPr id="5159" name="Group 85"/>
            <p:cNvGrpSpPr>
              <a:grpSpLocks/>
            </p:cNvGrpSpPr>
            <p:nvPr/>
          </p:nvGrpSpPr>
          <p:grpSpPr bwMode="auto">
            <a:xfrm>
              <a:off x="9448804" y="5562600"/>
              <a:ext cx="1030817" cy="76200"/>
              <a:chOff x="672" y="2496"/>
              <a:chExt cx="384" cy="48"/>
            </a:xfrm>
          </p:grpSpPr>
          <p:sp>
            <p:nvSpPr>
              <p:cNvPr id="5162" name="Rectangle 86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192" cy="48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  <p:sp>
            <p:nvSpPr>
              <p:cNvPr id="5163" name="Rectangle 87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192" cy="48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defTabSz="457189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800">
                  <a:solidFill>
                    <a:srgbClr val="000000"/>
                  </a:solidFill>
                  <a:latin typeface="Tahoma" pitchFamily="34" charset="0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609603" y="4724405"/>
            <a:ext cx="3460751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457189"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Q: How </a:t>
            </a:r>
            <a:r>
              <a:rPr lang="en-US" altLang="zh-CN" sz="2400" dirty="0" smtClean="0">
                <a:solidFill>
                  <a:srgbClr val="000000"/>
                </a:solidFill>
              </a:rPr>
              <a:t>can we perform cluster analysis effectively in </a:t>
            </a:r>
            <a:r>
              <a:rPr lang="en-US" altLang="zh-CN" sz="2400" dirty="0">
                <a:solidFill>
                  <a:srgbClr val="000000"/>
                </a:solidFill>
              </a:rPr>
              <a:t>data streams?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89" name="Rectangle 3"/>
          <p:cNvSpPr txBox="1">
            <a:spLocks noChangeArrowheads="1"/>
          </p:cNvSpPr>
          <p:nvPr/>
        </p:nvSpPr>
        <p:spPr>
          <a:xfrm>
            <a:off x="418917" y="1187632"/>
            <a:ext cx="4297016" cy="1599725"/>
          </a:xfrm>
          <a:prstGeom prst="rect">
            <a:avLst/>
          </a:prstGeom>
        </p:spPr>
        <p:txBody>
          <a:bodyPr lIns="92075" tIns="46038" rIns="92075" bIns="46038"/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defRPr/>
            </a:pPr>
            <a:r>
              <a:rPr lang="en-US" dirty="0" smtClean="0">
                <a:solidFill>
                  <a:srgbClr val="000000"/>
                </a:solidFill>
              </a:rPr>
              <a:t>Data Streams</a:t>
            </a:r>
          </a:p>
          <a:p>
            <a:pPr lvl="1">
              <a:spcBef>
                <a:spcPts val="300"/>
              </a:spcBef>
              <a:defRPr/>
            </a:pPr>
            <a:r>
              <a:rPr lang="en-US" dirty="0" smtClean="0">
                <a:solidFill>
                  <a:srgbClr val="006600"/>
                </a:solidFill>
              </a:rPr>
              <a:t>Continuous, ordered, changing, fast, huge volume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pPr lvl="1">
              <a:spcBef>
                <a:spcPts val="300"/>
              </a:spcBef>
              <a:defRPr/>
            </a:pPr>
            <a:r>
              <a:rPr lang="en-US" dirty="0" smtClean="0">
                <a:solidFill>
                  <a:srgbClr val="FF0000"/>
                </a:solidFill>
              </a:rPr>
              <a:t>Single-scan algorithm</a:t>
            </a: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322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2368"/>
            <a:ext cx="12192000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dirty="0"/>
              <a:t>Challenges of Stream </a:t>
            </a:r>
            <a:r>
              <a:rPr lang="en-US" altLang="en-US" dirty="0" smtClean="0"/>
              <a:t>Query </a:t>
            </a:r>
            <a:r>
              <a:rPr lang="en-US" altLang="en-US" dirty="0"/>
              <a:t>Processing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96246" y="1163465"/>
            <a:ext cx="10998724" cy="5435298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en-US" dirty="0" smtClean="0">
                <a:solidFill>
                  <a:srgbClr val="FF0000"/>
                </a:solidFill>
              </a:rPr>
              <a:t>Multiple</a:t>
            </a:r>
            <a:r>
              <a:rPr lang="en-US" altLang="en-US" dirty="0">
                <a:solidFill>
                  <a:srgbClr val="FF0000"/>
                </a:solidFill>
              </a:rPr>
              <a:t>, continuous, rapid, time-varying, ordered </a:t>
            </a:r>
            <a:r>
              <a:rPr lang="en-US" altLang="en-US" dirty="0"/>
              <a:t>streams</a:t>
            </a:r>
          </a:p>
          <a:p>
            <a:pPr>
              <a:spcAft>
                <a:spcPts val="300"/>
              </a:spcAft>
            </a:pPr>
            <a:r>
              <a:rPr lang="en-US" altLang="en-US" dirty="0">
                <a:solidFill>
                  <a:srgbClr val="FF0000"/>
                </a:solidFill>
              </a:rPr>
              <a:t>Main memory </a:t>
            </a:r>
            <a:r>
              <a:rPr lang="en-US" altLang="en-US" dirty="0"/>
              <a:t>computations</a:t>
            </a:r>
          </a:p>
          <a:p>
            <a:pPr>
              <a:spcAft>
                <a:spcPts val="300"/>
              </a:spcAft>
            </a:pPr>
            <a:r>
              <a:rPr lang="en-US" altLang="en-US" dirty="0"/>
              <a:t>Queries are often </a:t>
            </a:r>
            <a:r>
              <a:rPr lang="en-US" altLang="en-US" dirty="0">
                <a:solidFill>
                  <a:srgbClr val="FF0000"/>
                </a:solidFill>
              </a:rPr>
              <a:t>continuous</a:t>
            </a:r>
          </a:p>
          <a:p>
            <a:pPr lvl="1">
              <a:spcAft>
                <a:spcPts val="300"/>
              </a:spcAft>
            </a:pPr>
            <a:r>
              <a:rPr lang="en-US" altLang="en-US" dirty="0"/>
              <a:t>Evaluated continuously as stream data arrives</a:t>
            </a:r>
          </a:p>
          <a:p>
            <a:pPr lvl="1">
              <a:spcAft>
                <a:spcPts val="300"/>
              </a:spcAft>
            </a:pPr>
            <a:r>
              <a:rPr lang="en-US" altLang="en-US" dirty="0"/>
              <a:t>Answer updated over time</a:t>
            </a:r>
          </a:p>
          <a:p>
            <a:pPr>
              <a:spcAft>
                <a:spcPts val="300"/>
              </a:spcAft>
            </a:pPr>
            <a:r>
              <a:rPr lang="en-US" altLang="en-US" dirty="0"/>
              <a:t>Queries are often </a:t>
            </a:r>
            <a:r>
              <a:rPr lang="en-US" altLang="en-US" dirty="0">
                <a:solidFill>
                  <a:srgbClr val="FF0000"/>
                </a:solidFill>
              </a:rPr>
              <a:t>complex</a:t>
            </a:r>
          </a:p>
          <a:p>
            <a:pPr lvl="1">
              <a:spcAft>
                <a:spcPts val="300"/>
              </a:spcAft>
            </a:pPr>
            <a:r>
              <a:rPr lang="en-US" altLang="en-US" dirty="0"/>
              <a:t>Beyond element-at-a-time processing</a:t>
            </a:r>
          </a:p>
          <a:p>
            <a:pPr lvl="1">
              <a:spcAft>
                <a:spcPts val="300"/>
              </a:spcAft>
            </a:pPr>
            <a:r>
              <a:rPr lang="en-US" altLang="en-US" dirty="0"/>
              <a:t>Beyond stream-at-a-time processing</a:t>
            </a:r>
          </a:p>
          <a:p>
            <a:pPr lvl="1">
              <a:spcAft>
                <a:spcPts val="300"/>
              </a:spcAft>
            </a:pPr>
            <a:r>
              <a:rPr lang="en-US" altLang="en-US" dirty="0"/>
              <a:t>Beyond relational queries (scientific, data mining, OLAP)</a:t>
            </a:r>
          </a:p>
          <a:p>
            <a:pPr>
              <a:spcAft>
                <a:spcPts val="300"/>
              </a:spcAft>
            </a:pPr>
            <a:r>
              <a:rPr lang="en-US" altLang="en-US" dirty="0">
                <a:solidFill>
                  <a:srgbClr val="FF0000"/>
                </a:solidFill>
              </a:rPr>
              <a:t>Multi-level/multi-dimensional </a:t>
            </a:r>
            <a:r>
              <a:rPr lang="en-US" altLang="en-US" dirty="0" smtClean="0"/>
              <a:t>query processing  </a:t>
            </a:r>
            <a:endParaRPr lang="en-US" altLang="en-US" dirty="0"/>
          </a:p>
          <a:p>
            <a:pPr lvl="1">
              <a:spcAft>
                <a:spcPts val="300"/>
              </a:spcAft>
            </a:pPr>
            <a:r>
              <a:rPr lang="en-US" altLang="en-US" dirty="0"/>
              <a:t>Most stream data are at low-level or multi-dimensional in nature</a:t>
            </a:r>
            <a:endParaRPr lang="en-US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3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91440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en-US" smtClean="0"/>
              <a:t>Stream Data Mining Tasks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8959" y="1098222"/>
            <a:ext cx="11186266" cy="5604235"/>
          </a:xfrm>
          <a:noFill/>
        </p:spPr>
        <p:txBody>
          <a:bodyPr lIns="92075" tIns="46038" rIns="92075" bIns="46038"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 smtClean="0"/>
              <a:t>Stream mining vs. stream querying </a:t>
            </a:r>
            <a:r>
              <a:rPr lang="en-US" altLang="en-US" sz="2400" dirty="0" smtClean="0">
                <a:cs typeface="Arial" pitchFamily="34" charset="0"/>
              </a:rPr>
              <a:t> </a:t>
            </a:r>
            <a:endParaRPr lang="en-US" altLang="en-US" sz="2400" dirty="0" smtClean="0"/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Stream mining </a:t>
            </a:r>
            <a:r>
              <a:rPr lang="en-US" altLang="en-US" sz="2400" dirty="0" smtClean="0"/>
              <a:t>shares many difficulties with stream querying</a:t>
            </a:r>
          </a:p>
          <a:p>
            <a:pPr lvl="2" eaLnBrk="1" hangingPunct="1">
              <a:spcAft>
                <a:spcPts val="600"/>
              </a:spcAft>
            </a:pPr>
            <a:r>
              <a:rPr lang="en-US" altLang="en-US" sz="2400" dirty="0" smtClean="0"/>
              <a:t>E.g., single-scan, fast response, dynamic, …</a:t>
            </a:r>
          </a:p>
          <a:p>
            <a:pPr lvl="2" eaLnBrk="1" hangingPunct="1">
              <a:spcAft>
                <a:spcPts val="600"/>
              </a:spcAft>
            </a:pPr>
            <a:r>
              <a:rPr lang="en-US" altLang="en-US" sz="2400" dirty="0" smtClean="0"/>
              <a:t>But often requires less “precision”, e.g., no join, grouping, sorting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 smtClean="0"/>
              <a:t>Patterns are hidden and more general than querying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 smtClean="0"/>
              <a:t>Stream data mining tasks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 smtClean="0"/>
              <a:t>Multi-dimensional on-line analysis of streams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Pattern mining in data streams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 smtClean="0"/>
              <a:t>Classification of stream data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Clustering data streams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 smtClean="0"/>
              <a:t>Mining outliers and anomalies in stream data</a:t>
            </a:r>
          </a:p>
        </p:txBody>
      </p:sp>
    </p:spTree>
    <p:extLst>
      <p:ext uri="{BB962C8B-B14F-4D97-AF65-F5344CB8AC3E}">
        <p14:creationId xmlns:p14="http://schemas.microsoft.com/office/powerpoint/2010/main" val="13521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uk">
  <a:themeElements>
    <a:clrScheme name="uk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u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k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3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6.xml><?xml version="1.0" encoding="utf-8"?>
<a:theme xmlns:a="http://schemas.openxmlformats.org/drawingml/2006/main" name="4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21760</TotalTime>
  <Words>3520</Words>
  <Application>Microsoft Office PowerPoint</Application>
  <PresentationFormat>Widescreen</PresentationFormat>
  <Paragraphs>644</Paragraphs>
  <Slides>52</Slides>
  <Notes>50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78" baseType="lpstr">
      <vt:lpstr>Gulim</vt:lpstr>
      <vt:lpstr>MS PGothic</vt:lpstr>
      <vt:lpstr>新細明體</vt:lpstr>
      <vt:lpstr>SimSun</vt:lpstr>
      <vt:lpstr>SimSun</vt:lpstr>
      <vt:lpstr>Arial</vt:lpstr>
      <vt:lpstr>Arial Rounded MT Bold</vt:lpstr>
      <vt:lpstr>Berlin Sans FB Demi</vt:lpstr>
      <vt:lpstr>Calibri</vt:lpstr>
      <vt:lpstr>Calibri Light</vt:lpstr>
      <vt:lpstr>Comic Sans MS</vt:lpstr>
      <vt:lpstr>Symbol</vt:lpstr>
      <vt:lpstr>Tahoma</vt:lpstr>
      <vt:lpstr>Times New Roman</vt:lpstr>
      <vt:lpstr>Verdana</vt:lpstr>
      <vt:lpstr>Wingdings</vt:lpstr>
      <vt:lpstr>Retrospect</vt:lpstr>
      <vt:lpstr>uk</vt:lpstr>
      <vt:lpstr>2_Retrospect</vt:lpstr>
      <vt:lpstr>3_Retrospect</vt:lpstr>
      <vt:lpstr>1_Retrospect</vt:lpstr>
      <vt:lpstr>4_Retrospect</vt:lpstr>
      <vt:lpstr>Clip</vt:lpstr>
      <vt:lpstr>Photo Editor Photo</vt:lpstr>
      <vt:lpstr>SmartDraw</vt:lpstr>
      <vt:lpstr>Equation</vt:lpstr>
      <vt:lpstr>Mining Data Streams </vt:lpstr>
      <vt:lpstr>PowerPoint Presentation</vt:lpstr>
      <vt:lpstr>Mining Data Streams</vt:lpstr>
      <vt:lpstr>Data Streams and Their Characteristics</vt:lpstr>
      <vt:lpstr>Streaming Data Applications</vt:lpstr>
      <vt:lpstr>DBMS vs. DSMS (Data Stream Management Systems)</vt:lpstr>
      <vt:lpstr>Stream Data Processing: An Architecture</vt:lpstr>
      <vt:lpstr>Challenges of Stream Query Processing</vt:lpstr>
      <vt:lpstr>Stream Data Mining Tasks</vt:lpstr>
      <vt:lpstr>Challenges of Mining Dynamics in Data Streams</vt:lpstr>
      <vt:lpstr>PowerPoint Presentation</vt:lpstr>
      <vt:lpstr>Mining Data Streams</vt:lpstr>
      <vt:lpstr>Multi-Dimensional Stream Analysis: Examples</vt:lpstr>
      <vt:lpstr>A Stream Cube Architecture</vt:lpstr>
      <vt:lpstr>Cube: A Lattice of Cuboids</vt:lpstr>
      <vt:lpstr>Time Dimension: A Tilted Time Model</vt:lpstr>
      <vt:lpstr>Two Critical Generalized Layers in the Stream Cube</vt:lpstr>
      <vt:lpstr>OLAP Operation and Cube Materialization</vt:lpstr>
      <vt:lpstr>On-Line Partial Materialization</vt:lpstr>
      <vt:lpstr>OLAP Processing Using Stream Cubes</vt:lpstr>
      <vt:lpstr>PowerPoint Presentation</vt:lpstr>
      <vt:lpstr>Mining Data Streams</vt:lpstr>
      <vt:lpstr>Mining Approximate Frequent Patterns</vt:lpstr>
      <vt:lpstr>Lossy Counting for Frequent Single Items</vt:lpstr>
      <vt:lpstr>Approximation Guarantee</vt:lpstr>
      <vt:lpstr>Lossy Counting for Frequent Itemsets</vt:lpstr>
      <vt:lpstr>Other Issues and Recommended Readings</vt:lpstr>
      <vt:lpstr>PowerPoint Presentation</vt:lpstr>
      <vt:lpstr>Mining Data Streams</vt:lpstr>
      <vt:lpstr>Classification for Dynamic Data Streams</vt:lpstr>
      <vt:lpstr>Very Fast Decision Tree for Data Streams</vt:lpstr>
      <vt:lpstr>Hoeffding Tree: How to Handle Concept Drifts?</vt:lpstr>
      <vt:lpstr>Ensemble of Classifiers</vt:lpstr>
      <vt:lpstr>Issues in Stream Classification</vt:lpstr>
      <vt:lpstr>Classifying Data Streams with Skewed Distribution</vt:lpstr>
      <vt:lpstr>Concept Drifts</vt:lpstr>
      <vt:lpstr>Stream Ensemble Approach </vt:lpstr>
      <vt:lpstr>Experiments: Mean Squared Error on Synthetic &amp; Real Data</vt:lpstr>
      <vt:lpstr>Experiments: Model Accuracy and Training Efficiency </vt:lpstr>
      <vt:lpstr>PowerPoint Presentation</vt:lpstr>
      <vt:lpstr>Mining Data Streams</vt:lpstr>
      <vt:lpstr>Stream Clustering: A K-Median Approach</vt:lpstr>
      <vt:lpstr>Hierarchical Clustering Tree</vt:lpstr>
      <vt:lpstr>CluStream: A Framework for Clustering Evolving Data Streams</vt:lpstr>
      <vt:lpstr>Pyramidal Tilted Time Frame Adopted by CluStream</vt:lpstr>
      <vt:lpstr>The CluStream Framework: A Micro-Clustering Approach Using the BIRCH CF-Tree Structure</vt:lpstr>
      <vt:lpstr>CluStream: Clustering Evolving On-Line Data Streams</vt:lpstr>
      <vt:lpstr>PowerPoint Presentation</vt:lpstr>
      <vt:lpstr>Mining Data Streams</vt:lpstr>
      <vt:lpstr>Summary: Stream Data Mining</vt:lpstr>
      <vt:lpstr>References on Stream Data Mining (I)</vt:lpstr>
      <vt:lpstr>References on Stream Data Mining (II)</vt:lpstr>
    </vt:vector>
  </TitlesOfParts>
  <Company>UIUC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Admin</cp:lastModifiedBy>
  <cp:revision>954</cp:revision>
  <cp:lastPrinted>2015-07-14T15:54:57Z</cp:lastPrinted>
  <dcterms:created xsi:type="dcterms:W3CDTF">2014-06-02T15:06:14Z</dcterms:created>
  <dcterms:modified xsi:type="dcterms:W3CDTF">2016-04-05T01:36:07Z</dcterms:modified>
</cp:coreProperties>
</file>